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7E80"/>
    <a:srgbClr val="38D4D6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46"/>
  </p:normalViewPr>
  <p:slideViewPr>
    <p:cSldViewPr snapToGrid="0" snapToObjects="1">
      <p:cViewPr varScale="1">
        <p:scale>
          <a:sx n="117" d="100"/>
          <a:sy n="117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0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4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2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2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2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2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8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6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EAC43-1DD3-B14B-AE38-570B53E4606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2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4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7.jpg"/><Relationship Id="rId10" Type="http://schemas.openxmlformats.org/officeDocument/2006/relationships/image" Target="../media/image14.png"/><Relationship Id="rId4" Type="http://schemas.openxmlformats.org/officeDocument/2006/relationships/image" Target="../media/image6.jpg"/><Relationship Id="rId9" Type="http://schemas.openxmlformats.org/officeDocument/2006/relationships/image" Target="../media/image13.png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712109D1-E34B-0B4F-01F3-FFC57CEAA772}"/>
              </a:ext>
            </a:extLst>
          </p:cNvPr>
          <p:cNvSpPr/>
          <p:nvPr/>
        </p:nvSpPr>
        <p:spPr>
          <a:xfrm>
            <a:off x="2574" y="6541961"/>
            <a:ext cx="9910205" cy="328446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206F1-C7D8-04FD-1B57-08AA67D7DE18}"/>
              </a:ext>
            </a:extLst>
          </p:cNvPr>
          <p:cNvSpPr txBox="1"/>
          <p:nvPr/>
        </p:nvSpPr>
        <p:spPr>
          <a:xfrm>
            <a:off x="6945735" y="6591677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D4DAB90-E1BD-2877-B009-4519CDD9CA34}"/>
              </a:ext>
            </a:extLst>
          </p:cNvPr>
          <p:cNvSpPr/>
          <p:nvPr/>
        </p:nvSpPr>
        <p:spPr>
          <a:xfrm>
            <a:off x="182624" y="1365420"/>
            <a:ext cx="2639201" cy="215295"/>
          </a:xfrm>
          <a:prstGeom prst="round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Lesson Sequence</a:t>
            </a:r>
          </a:p>
        </p:txBody>
      </p:sp>
      <p:pic>
        <p:nvPicPr>
          <p:cNvPr id="15" name="Picture 1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807192D-EB68-45F1-0443-0DE6DB610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89" y="1611899"/>
            <a:ext cx="2716538" cy="484496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EDDB630-4472-6BAD-219F-9430E766FAA4}"/>
              </a:ext>
            </a:extLst>
          </p:cNvPr>
          <p:cNvSpPr txBox="1"/>
          <p:nvPr/>
        </p:nvSpPr>
        <p:spPr>
          <a:xfrm>
            <a:off x="4989879" y="179209"/>
            <a:ext cx="326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Careers connected to the human body: 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doctor, nurse, massage therapist, personal trainer, theatre technician  </a:t>
            </a:r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" name="Picture 3" descr="A picture containing person, indoor, underpants&#10;&#10;Description automatically generated">
            <a:extLst>
              <a:ext uri="{FF2B5EF4-FFF2-40B4-BE49-F238E27FC236}">
                <a16:creationId xmlns:a16="http://schemas.microsoft.com/office/drawing/2014/main" id="{F64F1133-4241-E4FB-A6FC-D23090E9E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253" y="150579"/>
            <a:ext cx="1398042" cy="753631"/>
          </a:xfrm>
          <a:prstGeom prst="rect">
            <a:avLst/>
          </a:prstGeom>
        </p:spPr>
      </p:pic>
      <p:pic>
        <p:nvPicPr>
          <p:cNvPr id="7" name="Picture 6" descr="A picture containing text, toy, clipart&#10;&#10;Description automatically generated">
            <a:extLst>
              <a:ext uri="{FF2B5EF4-FFF2-40B4-BE49-F238E27FC236}">
                <a16:creationId xmlns:a16="http://schemas.microsoft.com/office/drawing/2014/main" id="{A10E9A4B-D2B0-0A1A-602B-E7FD305C4C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630"/>
          <a:stretch/>
        </p:blipFill>
        <p:spPr>
          <a:xfrm>
            <a:off x="5659005" y="4446460"/>
            <a:ext cx="3963558" cy="1792409"/>
          </a:xfrm>
          <a:prstGeom prst="rect">
            <a:avLst/>
          </a:prstGeom>
        </p:spPr>
      </p:pic>
      <p:pic>
        <p:nvPicPr>
          <p:cNvPr id="9" name="Picture 8" descr="A group of kids&#10;&#10;Description automatically generated with low confidence">
            <a:extLst>
              <a:ext uri="{FF2B5EF4-FFF2-40B4-BE49-F238E27FC236}">
                <a16:creationId xmlns:a16="http://schemas.microsoft.com/office/drawing/2014/main" id="{86EE66A5-79F7-2F62-D034-B5C4C2B9BE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975"/>
          <a:stretch/>
        </p:blipFill>
        <p:spPr>
          <a:xfrm>
            <a:off x="5468777" y="1612487"/>
            <a:ext cx="4270895" cy="1708356"/>
          </a:xfrm>
          <a:prstGeom prst="rect">
            <a:avLst/>
          </a:prstGeom>
        </p:spPr>
      </p:pic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795C51C-6D43-EF45-2BED-5E46DBF2D526}"/>
              </a:ext>
            </a:extLst>
          </p:cNvPr>
          <p:cNvSpPr/>
          <p:nvPr/>
        </p:nvSpPr>
        <p:spPr>
          <a:xfrm>
            <a:off x="5486399" y="1189190"/>
            <a:ext cx="4270895" cy="2453259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709148-019E-1E33-146A-943AE1E28CC7}"/>
              </a:ext>
            </a:extLst>
          </p:cNvPr>
          <p:cNvSpPr txBox="1"/>
          <p:nvPr/>
        </p:nvSpPr>
        <p:spPr>
          <a:xfrm>
            <a:off x="5642873" y="3249906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arm</a:t>
            </a:r>
            <a:endParaRPr lang="en-US" sz="12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1F1B7A-7724-33A7-2327-529B563F6754}"/>
              </a:ext>
            </a:extLst>
          </p:cNvPr>
          <p:cNvSpPr txBox="1"/>
          <p:nvPr/>
        </p:nvSpPr>
        <p:spPr>
          <a:xfrm>
            <a:off x="6777385" y="3256259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foot</a:t>
            </a:r>
            <a:endParaRPr lang="en-US" sz="12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5B0FBAD-484A-74FD-BB49-F52E84A9FECE}"/>
              </a:ext>
            </a:extLst>
          </p:cNvPr>
          <p:cNvSpPr txBox="1"/>
          <p:nvPr/>
        </p:nvSpPr>
        <p:spPr>
          <a:xfrm>
            <a:off x="7740194" y="3244913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knee</a:t>
            </a:r>
            <a:endParaRPr lang="en-US" sz="12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8E1EB86-F11C-A587-4A3B-6E4595A03A49}"/>
              </a:ext>
            </a:extLst>
          </p:cNvPr>
          <p:cNvSpPr txBox="1"/>
          <p:nvPr/>
        </p:nvSpPr>
        <p:spPr>
          <a:xfrm>
            <a:off x="8830545" y="3244913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leg</a:t>
            </a:r>
            <a:endParaRPr lang="en-US" sz="1200" dirty="0"/>
          </a:p>
        </p:txBody>
      </p:sp>
      <p:pic>
        <p:nvPicPr>
          <p:cNvPr id="21" name="Picture 20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A410E191-0AE0-8AA9-D13F-CDE3C9459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2366" y="1119433"/>
            <a:ext cx="2137405" cy="533057"/>
          </a:xfrm>
          <a:prstGeom prst="rect">
            <a:avLst/>
          </a:prstGeom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1BD8EA7C-40F3-EA13-39E5-C90EAFC68D8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308" t="8036" r="35909" b="7594"/>
          <a:stretch/>
        </p:blipFill>
        <p:spPr>
          <a:xfrm>
            <a:off x="3120304" y="1599038"/>
            <a:ext cx="1343969" cy="25189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8C356F9-44BB-3BA6-ACDE-2CB15D12FA5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221" t="6483" r="6481" b="5788"/>
          <a:stretch/>
        </p:blipFill>
        <p:spPr>
          <a:xfrm>
            <a:off x="3059299" y="4433100"/>
            <a:ext cx="2163084" cy="195305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483B9DB-B6C2-E461-18CD-0F99EA46F05A}"/>
              </a:ext>
            </a:extLst>
          </p:cNvPr>
          <p:cNvSpPr txBox="1"/>
          <p:nvPr/>
        </p:nvSpPr>
        <p:spPr>
          <a:xfrm>
            <a:off x="5758672" y="6106185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smell</a:t>
            </a:r>
            <a:endParaRPr lang="en-US" sz="12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E99AFCE-AD85-7581-70FB-4512C199C164}"/>
              </a:ext>
            </a:extLst>
          </p:cNvPr>
          <p:cNvSpPr txBox="1"/>
          <p:nvPr/>
        </p:nvSpPr>
        <p:spPr>
          <a:xfrm>
            <a:off x="6475428" y="6102096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sight</a:t>
            </a:r>
            <a:endParaRPr lang="en-US" sz="12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A03EF8F-80B5-B081-F1E6-78A52C7032C3}"/>
              </a:ext>
            </a:extLst>
          </p:cNvPr>
          <p:cNvSpPr txBox="1"/>
          <p:nvPr/>
        </p:nvSpPr>
        <p:spPr>
          <a:xfrm>
            <a:off x="7294984" y="6112348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touch</a:t>
            </a:r>
            <a:endParaRPr lang="en-US" sz="12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4B30BFB-8A27-F315-6839-904DA6A84F40}"/>
              </a:ext>
            </a:extLst>
          </p:cNvPr>
          <p:cNvSpPr txBox="1"/>
          <p:nvPr/>
        </p:nvSpPr>
        <p:spPr>
          <a:xfrm>
            <a:off x="8031906" y="6112348"/>
            <a:ext cx="7779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hearing</a:t>
            </a:r>
            <a:endParaRPr lang="en-US" sz="12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05B57B4-9202-A78F-8D37-32E8EB2E45E6}"/>
              </a:ext>
            </a:extLst>
          </p:cNvPr>
          <p:cNvSpPr txBox="1"/>
          <p:nvPr/>
        </p:nvSpPr>
        <p:spPr>
          <a:xfrm>
            <a:off x="8849189" y="6115673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taste</a:t>
            </a:r>
            <a:endParaRPr lang="en-US" sz="1200" dirty="0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2E63D2E-EB77-D61F-7275-8D0B57F5A65A}"/>
              </a:ext>
            </a:extLst>
          </p:cNvPr>
          <p:cNvSpPr/>
          <p:nvPr/>
        </p:nvSpPr>
        <p:spPr>
          <a:xfrm>
            <a:off x="5505516" y="3864333"/>
            <a:ext cx="4270895" cy="2540115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 picture containing logo&#10;&#10;Description automatically generated">
            <a:extLst>
              <a:ext uri="{FF2B5EF4-FFF2-40B4-BE49-F238E27FC236}">
                <a16:creationId xmlns:a16="http://schemas.microsoft.com/office/drawing/2014/main" id="{92F3F380-7DAC-3A66-F84B-C818976C57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0448" y="3551722"/>
            <a:ext cx="2794730" cy="723015"/>
          </a:xfrm>
          <a:prstGeom prst="rect">
            <a:avLst/>
          </a:prstGeom>
        </p:spPr>
      </p:pic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B95E4F78-2707-56FE-82E6-27D8FB12308A}"/>
              </a:ext>
            </a:extLst>
          </p:cNvPr>
          <p:cNvSpPr/>
          <p:nvPr/>
        </p:nvSpPr>
        <p:spPr>
          <a:xfrm>
            <a:off x="2964474" y="1298416"/>
            <a:ext cx="2385997" cy="2876551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61CE1AC7-E963-302D-2669-F2D8ED4D1853}"/>
              </a:ext>
            </a:extLst>
          </p:cNvPr>
          <p:cNvSpPr/>
          <p:nvPr/>
        </p:nvSpPr>
        <p:spPr>
          <a:xfrm>
            <a:off x="2958683" y="4289675"/>
            <a:ext cx="2385997" cy="2114774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9924B18-A4CC-8EB8-3E9A-1BC1DA6394AF}"/>
              </a:ext>
            </a:extLst>
          </p:cNvPr>
          <p:cNvSpPr txBox="1"/>
          <p:nvPr/>
        </p:nvSpPr>
        <p:spPr>
          <a:xfrm>
            <a:off x="4624039" y="1679899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skull</a:t>
            </a:r>
            <a:endParaRPr lang="en-US" sz="12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EA995C-446B-F24F-9584-00C371318035}"/>
              </a:ext>
            </a:extLst>
          </p:cNvPr>
          <p:cNvSpPr txBox="1"/>
          <p:nvPr/>
        </p:nvSpPr>
        <p:spPr>
          <a:xfrm>
            <a:off x="3830234" y="5810161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limb</a:t>
            </a:r>
            <a:endParaRPr lang="en-US" sz="12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6E88B9F-CE5A-7A70-1351-E73C6D28A58E}"/>
              </a:ext>
            </a:extLst>
          </p:cNvPr>
          <p:cNvSpPr txBox="1"/>
          <p:nvPr/>
        </p:nvSpPr>
        <p:spPr>
          <a:xfrm>
            <a:off x="3821199" y="5088776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heart</a:t>
            </a:r>
            <a:endParaRPr lang="en-US" sz="12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9FF34E8-C82D-1B4D-D45D-373C40CBB3F3}"/>
              </a:ext>
            </a:extLst>
          </p:cNvPr>
          <p:cNvSpPr txBox="1"/>
          <p:nvPr/>
        </p:nvSpPr>
        <p:spPr>
          <a:xfrm>
            <a:off x="3850479" y="4845222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lung</a:t>
            </a:r>
            <a:endParaRPr lang="en-US" sz="12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AECF27A-3E52-52BD-6382-77A60CB7D5E7}"/>
              </a:ext>
            </a:extLst>
          </p:cNvPr>
          <p:cNvSpPr txBox="1"/>
          <p:nvPr/>
        </p:nvSpPr>
        <p:spPr>
          <a:xfrm>
            <a:off x="3805881" y="4480853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brain</a:t>
            </a:r>
            <a:endParaRPr lang="en-US" sz="12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EFB049B-10D1-413F-3CC0-55FEC545368D}"/>
              </a:ext>
            </a:extLst>
          </p:cNvPr>
          <p:cNvGrpSpPr/>
          <p:nvPr/>
        </p:nvGrpSpPr>
        <p:grpSpPr>
          <a:xfrm>
            <a:off x="2982823" y="4079234"/>
            <a:ext cx="2385997" cy="617273"/>
            <a:chOff x="2982823" y="4079234"/>
            <a:chExt cx="2385997" cy="617273"/>
          </a:xfrm>
        </p:grpSpPr>
        <p:pic>
          <p:nvPicPr>
            <p:cNvPr id="33" name="Picture 3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2942EB0B-666B-B894-E368-A6B92A6E4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82823" y="4079234"/>
              <a:ext cx="2385997" cy="617273"/>
            </a:xfrm>
            <a:prstGeom prst="rect">
              <a:avLst/>
            </a:prstGeom>
          </p:spPr>
        </p:pic>
        <p:pic>
          <p:nvPicPr>
            <p:cNvPr id="37" name="Picture 36" descr="Background pattern&#10;&#10;Description automatically generated">
              <a:extLst>
                <a:ext uri="{FF2B5EF4-FFF2-40B4-BE49-F238E27FC236}">
                  <a16:creationId xmlns:a16="http://schemas.microsoft.com/office/drawing/2014/main" id="{FA3A204F-CA90-757D-C6FD-B1449421F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41440" y="4232999"/>
              <a:ext cx="1138510" cy="181802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D0B0DF5-0C94-B143-8FE4-F3D8F4668A72}"/>
              </a:ext>
            </a:extLst>
          </p:cNvPr>
          <p:cNvGrpSpPr/>
          <p:nvPr/>
        </p:nvGrpSpPr>
        <p:grpSpPr>
          <a:xfrm>
            <a:off x="3003281" y="1081082"/>
            <a:ext cx="2385997" cy="617273"/>
            <a:chOff x="2982823" y="4079234"/>
            <a:chExt cx="2385997" cy="617273"/>
          </a:xfrm>
        </p:grpSpPr>
        <p:pic>
          <p:nvPicPr>
            <p:cNvPr id="90" name="Picture 8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0AAF860-9197-C94E-F63C-6286BBFB7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82823" y="4079234"/>
              <a:ext cx="2385997" cy="617273"/>
            </a:xfrm>
            <a:prstGeom prst="rect">
              <a:avLst/>
            </a:prstGeom>
          </p:spPr>
        </p:pic>
        <p:pic>
          <p:nvPicPr>
            <p:cNvPr id="91" name="Picture 90" descr="Background pattern&#10;&#10;Description automatically generated">
              <a:extLst>
                <a:ext uri="{FF2B5EF4-FFF2-40B4-BE49-F238E27FC236}">
                  <a16:creationId xmlns:a16="http://schemas.microsoft.com/office/drawing/2014/main" id="{3E303D1B-CE01-3BD9-C3EE-C72B8452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41440" y="4232999"/>
              <a:ext cx="1138510" cy="181802"/>
            </a:xfrm>
            <a:prstGeom prst="rect">
              <a:avLst/>
            </a:prstGeom>
          </p:spPr>
        </p:pic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A04523D0-32AC-DBC0-495C-2BBCA964D1C7}"/>
              </a:ext>
            </a:extLst>
          </p:cNvPr>
          <p:cNvSpPr txBox="1"/>
          <p:nvPr/>
        </p:nvSpPr>
        <p:spPr>
          <a:xfrm>
            <a:off x="3298605" y="1202862"/>
            <a:ext cx="16912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Human S</a:t>
            </a:r>
            <a:r>
              <a:rPr lang="en-GB" sz="1200" i="0" u="none" strike="noStrike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keleton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5CAB279-52C1-4D64-D89A-C996AE7CC7EF}"/>
              </a:ext>
            </a:extLst>
          </p:cNvPr>
          <p:cNvSpPr txBox="1"/>
          <p:nvPr/>
        </p:nvSpPr>
        <p:spPr>
          <a:xfrm>
            <a:off x="3309387" y="4185555"/>
            <a:ext cx="16580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The Human Organs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25FA8AD-D4D9-D355-8232-521E1FE4A439}"/>
              </a:ext>
            </a:extLst>
          </p:cNvPr>
          <p:cNvSpPr txBox="1"/>
          <p:nvPr/>
        </p:nvSpPr>
        <p:spPr>
          <a:xfrm>
            <a:off x="4604617" y="2052283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joint</a:t>
            </a:r>
            <a:endParaRPr lang="en-US" sz="12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61BCFEB-34F1-E35D-8C97-3C65FC960FEC}"/>
              </a:ext>
            </a:extLst>
          </p:cNvPr>
          <p:cNvSpPr txBox="1"/>
          <p:nvPr/>
        </p:nvSpPr>
        <p:spPr>
          <a:xfrm>
            <a:off x="6450271" y="4194367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eye</a:t>
            </a:r>
            <a:endParaRPr lang="en-US" sz="12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01E3352-BE87-F8FB-DAF2-88E9EB1A84D8}"/>
              </a:ext>
            </a:extLst>
          </p:cNvPr>
          <p:cNvSpPr txBox="1"/>
          <p:nvPr/>
        </p:nvSpPr>
        <p:spPr>
          <a:xfrm>
            <a:off x="5714068" y="4194367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nose</a:t>
            </a:r>
            <a:endParaRPr lang="en-US" sz="12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17FA6C9-7CB4-F4FD-1BBE-F001F5D10A59}"/>
              </a:ext>
            </a:extLst>
          </p:cNvPr>
          <p:cNvSpPr txBox="1"/>
          <p:nvPr/>
        </p:nvSpPr>
        <p:spPr>
          <a:xfrm>
            <a:off x="7219716" y="4204994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hand</a:t>
            </a:r>
            <a:endParaRPr lang="en-US" sz="12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B08A994-1B2F-4256-F1E9-186AFE9ABE47}"/>
              </a:ext>
            </a:extLst>
          </p:cNvPr>
          <p:cNvSpPr txBox="1"/>
          <p:nvPr/>
        </p:nvSpPr>
        <p:spPr>
          <a:xfrm>
            <a:off x="8118262" y="4194367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ear</a:t>
            </a:r>
            <a:endParaRPr lang="en-US" sz="12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7EC8CAD-410B-250E-668A-F201A7032282}"/>
              </a:ext>
            </a:extLst>
          </p:cNvPr>
          <p:cNvSpPr txBox="1"/>
          <p:nvPr/>
        </p:nvSpPr>
        <p:spPr>
          <a:xfrm>
            <a:off x="8720050" y="4203903"/>
            <a:ext cx="8512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tongue</a:t>
            </a:r>
            <a:endParaRPr lang="en-US" sz="120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3299AE4-405C-F072-9DE8-390A04DBD54A}"/>
              </a:ext>
            </a:extLst>
          </p:cNvPr>
          <p:cNvCxnSpPr/>
          <p:nvPr/>
        </p:nvCxnSpPr>
        <p:spPr>
          <a:xfrm>
            <a:off x="4298411" y="2199198"/>
            <a:ext cx="4426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A14BE23-5C10-990C-96BF-39F279D2B372}"/>
              </a:ext>
            </a:extLst>
          </p:cNvPr>
          <p:cNvCxnSpPr>
            <a:cxnSpLocks/>
          </p:cNvCxnSpPr>
          <p:nvPr/>
        </p:nvCxnSpPr>
        <p:spPr>
          <a:xfrm>
            <a:off x="4249166" y="1828434"/>
            <a:ext cx="4919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2BE9B56-7C0E-7559-8651-C216EF5547D8}"/>
              </a:ext>
            </a:extLst>
          </p:cNvPr>
          <p:cNvCxnSpPr>
            <a:cxnSpLocks/>
          </p:cNvCxnSpPr>
          <p:nvPr/>
        </p:nvCxnSpPr>
        <p:spPr>
          <a:xfrm>
            <a:off x="3777178" y="4612577"/>
            <a:ext cx="1698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7A5743A-2393-F456-F31A-ED175E64F9EA}"/>
              </a:ext>
            </a:extLst>
          </p:cNvPr>
          <p:cNvCxnSpPr>
            <a:cxnSpLocks/>
          </p:cNvCxnSpPr>
          <p:nvPr/>
        </p:nvCxnSpPr>
        <p:spPr>
          <a:xfrm>
            <a:off x="3695734" y="5236278"/>
            <a:ext cx="2512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665D559-6088-D1FF-42E6-B4969E4AA72C}"/>
              </a:ext>
            </a:extLst>
          </p:cNvPr>
          <p:cNvCxnSpPr>
            <a:cxnSpLocks/>
          </p:cNvCxnSpPr>
          <p:nvPr/>
        </p:nvCxnSpPr>
        <p:spPr>
          <a:xfrm>
            <a:off x="3821199" y="5951022"/>
            <a:ext cx="1665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53C91C2-A50B-C076-5E6E-2C57D1B53164}"/>
              </a:ext>
            </a:extLst>
          </p:cNvPr>
          <p:cNvCxnSpPr>
            <a:cxnSpLocks/>
          </p:cNvCxnSpPr>
          <p:nvPr/>
        </p:nvCxnSpPr>
        <p:spPr>
          <a:xfrm>
            <a:off x="4386455" y="4987047"/>
            <a:ext cx="258915" cy="1991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104" descr="A picture containing text&#10;&#10;Description automatically generated">
            <a:extLst>
              <a:ext uri="{FF2B5EF4-FFF2-40B4-BE49-F238E27FC236}">
                <a16:creationId xmlns:a16="http://schemas.microsoft.com/office/drawing/2014/main" id="{DF7FECB2-6352-ED8D-ECFC-0EA4B1B6FB4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418" t="50961" r="9157" b="7594"/>
          <a:stretch/>
        </p:blipFill>
        <p:spPr>
          <a:xfrm>
            <a:off x="4466701" y="2881130"/>
            <a:ext cx="672807" cy="12373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C4B45C1-DDCE-0E36-1C23-0EC5F3DF2AFC}"/>
              </a:ext>
            </a:extLst>
          </p:cNvPr>
          <p:cNvSpPr/>
          <p:nvPr/>
        </p:nvSpPr>
        <p:spPr>
          <a:xfrm>
            <a:off x="-4205" y="0"/>
            <a:ext cx="9910205" cy="10417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5319946-8C17-16B2-29C1-80F91DE13D58}"/>
              </a:ext>
            </a:extLst>
          </p:cNvPr>
          <p:cNvSpPr/>
          <p:nvPr/>
        </p:nvSpPr>
        <p:spPr>
          <a:xfrm>
            <a:off x="972629" y="157126"/>
            <a:ext cx="8769800" cy="734588"/>
          </a:xfrm>
          <a:prstGeom prst="roundRect">
            <a:avLst>
              <a:gd name="adj" fmla="val 11185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733167-F8C5-D3C8-8F04-346BA00A9A4C}"/>
              </a:ext>
            </a:extLst>
          </p:cNvPr>
          <p:cNvSpPr txBox="1"/>
          <p:nvPr/>
        </p:nvSpPr>
        <p:spPr>
          <a:xfrm>
            <a:off x="1033946" y="182420"/>
            <a:ext cx="384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Knowledge Organiser: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Animals, including humans All about me</a:t>
            </a: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88647E4-479D-E9FF-FC2E-3807CFB354F9}"/>
              </a:ext>
            </a:extLst>
          </p:cNvPr>
          <p:cNvSpPr txBox="1"/>
          <p:nvPr/>
        </p:nvSpPr>
        <p:spPr>
          <a:xfrm>
            <a:off x="882387" y="1681180"/>
            <a:ext cx="184114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1. Discover the basic parts of the human body</a:t>
            </a:r>
            <a:endParaRPr lang="en-US" sz="12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434CA57-0D75-74B9-DE21-1715361440C5}"/>
              </a:ext>
            </a:extLst>
          </p:cNvPr>
          <p:cNvSpPr txBox="1"/>
          <p:nvPr/>
        </p:nvSpPr>
        <p:spPr>
          <a:xfrm>
            <a:off x="4984962" y="174297"/>
            <a:ext cx="3262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Careers connected to the human body: </a:t>
            </a:r>
          </a:p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doctor, nurse, massage therapist, personal trainer, theatre technician  </a:t>
            </a: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108" name="Picture 107" descr="A picture containing person, indoor, underpants&#10;&#10;Description automatically generated">
            <a:extLst>
              <a:ext uri="{FF2B5EF4-FFF2-40B4-BE49-F238E27FC236}">
                <a16:creationId xmlns:a16="http://schemas.microsoft.com/office/drawing/2014/main" id="{4532D088-1B4A-8A13-A57F-DC8EFA953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336" y="145667"/>
            <a:ext cx="1398042" cy="753631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61E144F3-3B31-AEA0-ED68-29D55DD64D5C}"/>
              </a:ext>
            </a:extLst>
          </p:cNvPr>
          <p:cNvSpPr txBox="1"/>
          <p:nvPr/>
        </p:nvSpPr>
        <p:spPr>
          <a:xfrm>
            <a:off x="887766" y="2494722"/>
            <a:ext cx="184114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2. Learn about your eyes and sight</a:t>
            </a:r>
            <a:endParaRPr lang="en-US" sz="12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20EE41E-5183-B08C-F556-32985CA0B281}"/>
              </a:ext>
            </a:extLst>
          </p:cNvPr>
          <p:cNvSpPr txBox="1"/>
          <p:nvPr/>
        </p:nvSpPr>
        <p:spPr>
          <a:xfrm>
            <a:off x="885784" y="3298547"/>
            <a:ext cx="184114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3. Learn about your ears and hearing</a:t>
            </a:r>
            <a:endParaRPr lang="en-US" sz="12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FEF5FBA-E1FE-A254-0FB9-ACB6F0A55205}"/>
              </a:ext>
            </a:extLst>
          </p:cNvPr>
          <p:cNvSpPr txBox="1"/>
          <p:nvPr/>
        </p:nvSpPr>
        <p:spPr>
          <a:xfrm>
            <a:off x="897565" y="4124864"/>
            <a:ext cx="184114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4. Explore the tongue and taste</a:t>
            </a:r>
            <a:endParaRPr lang="en-US" sz="12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6AC732D-72F1-1B78-676B-8F43CDD460EF}"/>
              </a:ext>
            </a:extLst>
          </p:cNvPr>
          <p:cNvSpPr txBox="1"/>
          <p:nvPr/>
        </p:nvSpPr>
        <p:spPr>
          <a:xfrm>
            <a:off x="897565" y="4929014"/>
            <a:ext cx="184114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5. Explore your sense of touch</a:t>
            </a:r>
            <a:endParaRPr lang="en-US" sz="12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3E5F6AC-43BD-042B-16BF-56A926128DD0}"/>
              </a:ext>
            </a:extLst>
          </p:cNvPr>
          <p:cNvSpPr txBox="1"/>
          <p:nvPr/>
        </p:nvSpPr>
        <p:spPr>
          <a:xfrm>
            <a:off x="897565" y="5734513"/>
            <a:ext cx="184114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6. Discover how your nose smells</a:t>
            </a:r>
            <a:endParaRPr lang="en-US" sz="1200" dirty="0"/>
          </a:p>
        </p:txBody>
      </p:sp>
      <p:pic>
        <p:nvPicPr>
          <p:cNvPr id="40" name="Picture 39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E7136095-C5BC-C735-303D-AB1EBA2D53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726" y="73195"/>
            <a:ext cx="815839" cy="858358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E026293A-25D8-FAC6-8DFD-325C50EFA49F}"/>
              </a:ext>
            </a:extLst>
          </p:cNvPr>
          <p:cNvSpPr/>
          <p:nvPr/>
        </p:nvSpPr>
        <p:spPr>
          <a:xfrm>
            <a:off x="475003" y="878999"/>
            <a:ext cx="394092" cy="370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EBFF0A0-1906-AE26-37EA-2212986D53D8}"/>
              </a:ext>
            </a:extLst>
          </p:cNvPr>
          <p:cNvSpPr/>
          <p:nvPr/>
        </p:nvSpPr>
        <p:spPr>
          <a:xfrm>
            <a:off x="499812" y="898438"/>
            <a:ext cx="344937" cy="33144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2864D9E-ABC7-6B84-3F81-043A578E2EC8}"/>
              </a:ext>
            </a:extLst>
          </p:cNvPr>
          <p:cNvSpPr/>
          <p:nvPr/>
        </p:nvSpPr>
        <p:spPr>
          <a:xfrm>
            <a:off x="952183" y="691242"/>
            <a:ext cx="669483" cy="6741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CAFA7E-3449-FDCE-3E15-2E715A61C6EB}"/>
              </a:ext>
            </a:extLst>
          </p:cNvPr>
          <p:cNvSpPr/>
          <p:nvPr/>
        </p:nvSpPr>
        <p:spPr>
          <a:xfrm>
            <a:off x="983670" y="714902"/>
            <a:ext cx="608200" cy="59165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FDC8456-544A-372C-B7BC-E115D737829C}"/>
              </a:ext>
            </a:extLst>
          </p:cNvPr>
          <p:cNvSpPr/>
          <p:nvPr/>
        </p:nvSpPr>
        <p:spPr>
          <a:xfrm>
            <a:off x="1703503" y="615008"/>
            <a:ext cx="544776" cy="5369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2EF9E9D-A566-CE0F-64F4-F236EBE659A2}"/>
              </a:ext>
            </a:extLst>
          </p:cNvPr>
          <p:cNvSpPr/>
          <p:nvPr/>
        </p:nvSpPr>
        <p:spPr>
          <a:xfrm>
            <a:off x="1725919" y="635429"/>
            <a:ext cx="501550" cy="482139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7DC1EC9-0EF5-2274-1994-CF636E7586CD}"/>
              </a:ext>
            </a:extLst>
          </p:cNvPr>
          <p:cNvSpPr/>
          <p:nvPr/>
        </p:nvSpPr>
        <p:spPr>
          <a:xfrm>
            <a:off x="2312304" y="745813"/>
            <a:ext cx="533822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B917186-8DBD-AF5C-503C-5CAD8714A64B}"/>
              </a:ext>
            </a:extLst>
          </p:cNvPr>
          <p:cNvSpPr/>
          <p:nvPr/>
        </p:nvSpPr>
        <p:spPr>
          <a:xfrm>
            <a:off x="2338502" y="768630"/>
            <a:ext cx="483323" cy="47334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80D0886-C27C-0B1B-E8E8-1EAB16F6C5E7}"/>
              </a:ext>
            </a:extLst>
          </p:cNvPr>
          <p:cNvSpPr/>
          <p:nvPr/>
        </p:nvSpPr>
        <p:spPr>
          <a:xfrm>
            <a:off x="2901363" y="592912"/>
            <a:ext cx="544776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BB1F71A-90B2-BE96-8FA5-CFE1FA969AE6}"/>
              </a:ext>
            </a:extLst>
          </p:cNvPr>
          <p:cNvSpPr/>
          <p:nvPr/>
        </p:nvSpPr>
        <p:spPr>
          <a:xfrm>
            <a:off x="2931537" y="617252"/>
            <a:ext cx="486001" cy="48375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C4ECB208-0911-AC71-F813-9DF7DC7928C4}"/>
              </a:ext>
            </a:extLst>
          </p:cNvPr>
          <p:cNvSpPr/>
          <p:nvPr/>
        </p:nvSpPr>
        <p:spPr>
          <a:xfrm>
            <a:off x="3511545" y="763207"/>
            <a:ext cx="486961" cy="448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031593E9-3CCC-C095-A9F5-388D0EF0527D}"/>
              </a:ext>
            </a:extLst>
          </p:cNvPr>
          <p:cNvSpPr/>
          <p:nvPr/>
        </p:nvSpPr>
        <p:spPr>
          <a:xfrm>
            <a:off x="3535807" y="782689"/>
            <a:ext cx="439018" cy="41132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9DFBD374-6885-5A9B-6919-7724295C204A}"/>
              </a:ext>
            </a:extLst>
          </p:cNvPr>
          <p:cNvSpPr/>
          <p:nvPr/>
        </p:nvSpPr>
        <p:spPr>
          <a:xfrm>
            <a:off x="4067651" y="784575"/>
            <a:ext cx="356391" cy="329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F8C9AED-2791-FE6C-D496-6F99B0C56F01}"/>
              </a:ext>
            </a:extLst>
          </p:cNvPr>
          <p:cNvSpPr/>
          <p:nvPr/>
        </p:nvSpPr>
        <p:spPr>
          <a:xfrm>
            <a:off x="4087540" y="803081"/>
            <a:ext cx="314895" cy="289836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 descr="Icon&#10;&#10;Description automatically generated">
            <a:extLst>
              <a:ext uri="{FF2B5EF4-FFF2-40B4-BE49-F238E27FC236}">
                <a16:creationId xmlns:a16="http://schemas.microsoft.com/office/drawing/2014/main" id="{48FE5C12-EC85-5D58-864D-6AD1CA051B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8274" y="851827"/>
            <a:ext cx="422072" cy="395999"/>
          </a:xfrm>
          <a:prstGeom prst="rect">
            <a:avLst/>
          </a:prstGeom>
        </p:spPr>
      </p:pic>
      <p:pic>
        <p:nvPicPr>
          <p:cNvPr id="123" name="Picture 122" descr="Icon&#10;&#10;Description automatically generated">
            <a:extLst>
              <a:ext uri="{FF2B5EF4-FFF2-40B4-BE49-F238E27FC236}">
                <a16:creationId xmlns:a16="http://schemas.microsoft.com/office/drawing/2014/main" id="{D80E918F-CD87-CEB7-4952-E8BB0E1F06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9181" y="776582"/>
            <a:ext cx="537111" cy="377947"/>
          </a:xfrm>
          <a:prstGeom prst="rect">
            <a:avLst/>
          </a:prstGeom>
        </p:spPr>
      </p:pic>
      <p:pic>
        <p:nvPicPr>
          <p:cNvPr id="124" name="Picture 123" descr="Icon&#10;&#10;Description automatically generated">
            <a:extLst>
              <a:ext uri="{FF2B5EF4-FFF2-40B4-BE49-F238E27FC236}">
                <a16:creationId xmlns:a16="http://schemas.microsoft.com/office/drawing/2014/main" id="{1A039A77-1A8B-D4FE-BE06-06B27D0D8BC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61920" y="661822"/>
            <a:ext cx="391342" cy="429352"/>
          </a:xfrm>
          <a:prstGeom prst="rect">
            <a:avLst/>
          </a:prstGeom>
        </p:spPr>
      </p:pic>
      <p:pic>
        <p:nvPicPr>
          <p:cNvPr id="125" name="Picture 124" descr="Icon&#10;&#10;Description automatically generated">
            <a:extLst>
              <a:ext uri="{FF2B5EF4-FFF2-40B4-BE49-F238E27FC236}">
                <a16:creationId xmlns:a16="http://schemas.microsoft.com/office/drawing/2014/main" id="{8018AC53-EFE3-7AB7-9016-8C4A8CA2BE0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96943" y="643381"/>
            <a:ext cx="353616" cy="414453"/>
          </a:xfrm>
          <a:prstGeom prst="rect">
            <a:avLst/>
          </a:prstGeom>
        </p:spPr>
      </p:pic>
      <p:pic>
        <p:nvPicPr>
          <p:cNvPr id="126" name="Picture 125" descr="Icon&#10;&#10;Description automatically generated">
            <a:extLst>
              <a:ext uri="{FF2B5EF4-FFF2-40B4-BE49-F238E27FC236}">
                <a16:creationId xmlns:a16="http://schemas.microsoft.com/office/drawing/2014/main" id="{A7BF04D2-74B5-6201-1B51-771164402ED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73306" y="857479"/>
            <a:ext cx="373687" cy="254678"/>
          </a:xfrm>
          <a:prstGeom prst="rect">
            <a:avLst/>
          </a:prstGeom>
        </p:spPr>
      </p:pic>
      <p:pic>
        <p:nvPicPr>
          <p:cNvPr id="127" name="Picture 126" descr="Icon&#10;&#10;Description automatically generated">
            <a:extLst>
              <a:ext uri="{FF2B5EF4-FFF2-40B4-BE49-F238E27FC236}">
                <a16:creationId xmlns:a16="http://schemas.microsoft.com/office/drawing/2014/main" id="{4DD1EDA5-D707-CEDB-3091-8CE0666095B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19007" y="693785"/>
            <a:ext cx="486961" cy="462643"/>
          </a:xfrm>
          <a:prstGeom prst="rect">
            <a:avLst/>
          </a:prstGeom>
        </p:spPr>
      </p:pic>
      <p:pic>
        <p:nvPicPr>
          <p:cNvPr id="128" name="Picture 127" descr="Icon&#10;&#10;Description automatically generated">
            <a:extLst>
              <a:ext uri="{FF2B5EF4-FFF2-40B4-BE49-F238E27FC236}">
                <a16:creationId xmlns:a16="http://schemas.microsoft.com/office/drawing/2014/main" id="{1686581A-B989-7878-4707-63BAB023E98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51453" y="707360"/>
            <a:ext cx="647405" cy="60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0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712109D1-E34B-0B4F-01F3-FFC57CEAA772}"/>
              </a:ext>
            </a:extLst>
          </p:cNvPr>
          <p:cNvSpPr/>
          <p:nvPr/>
        </p:nvSpPr>
        <p:spPr>
          <a:xfrm>
            <a:off x="2574" y="6541961"/>
            <a:ext cx="9910205" cy="328446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206F1-C7D8-04FD-1B57-08AA67D7DE18}"/>
              </a:ext>
            </a:extLst>
          </p:cNvPr>
          <p:cNvSpPr txBox="1"/>
          <p:nvPr/>
        </p:nvSpPr>
        <p:spPr>
          <a:xfrm>
            <a:off x="6945735" y="6591677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pic>
        <p:nvPicPr>
          <p:cNvPr id="7" name="Picture 6" descr="A picture containing text, toy, clipart&#10;&#10;Description automatically generated">
            <a:extLst>
              <a:ext uri="{FF2B5EF4-FFF2-40B4-BE49-F238E27FC236}">
                <a16:creationId xmlns:a16="http://schemas.microsoft.com/office/drawing/2014/main" id="{A10E9A4B-D2B0-0A1A-602B-E7FD305C4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30" b="19469"/>
          <a:stretch/>
        </p:blipFill>
        <p:spPr>
          <a:xfrm>
            <a:off x="5274956" y="4519120"/>
            <a:ext cx="3963558" cy="1329416"/>
          </a:xfrm>
          <a:prstGeom prst="rect">
            <a:avLst/>
          </a:prstGeom>
        </p:spPr>
      </p:pic>
      <p:pic>
        <p:nvPicPr>
          <p:cNvPr id="9" name="Picture 8" descr="A group of kids&#10;&#10;Description automatically generated with low confidence">
            <a:extLst>
              <a:ext uri="{FF2B5EF4-FFF2-40B4-BE49-F238E27FC236}">
                <a16:creationId xmlns:a16="http://schemas.microsoft.com/office/drawing/2014/main" id="{86EE66A5-79F7-2F62-D034-B5C4C2B9BE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975"/>
          <a:stretch/>
        </p:blipFill>
        <p:spPr>
          <a:xfrm>
            <a:off x="5081039" y="1492381"/>
            <a:ext cx="4270895" cy="1708356"/>
          </a:xfrm>
          <a:prstGeom prst="rect">
            <a:avLst/>
          </a:prstGeom>
        </p:spPr>
      </p:pic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795C51C-6D43-EF45-2BED-5E46DBF2D526}"/>
              </a:ext>
            </a:extLst>
          </p:cNvPr>
          <p:cNvSpPr/>
          <p:nvPr/>
        </p:nvSpPr>
        <p:spPr>
          <a:xfrm>
            <a:off x="4677175" y="1189191"/>
            <a:ext cx="5080120" cy="2400126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709148-019E-1E33-146A-943AE1E28CC7}"/>
              </a:ext>
            </a:extLst>
          </p:cNvPr>
          <p:cNvSpPr txBox="1"/>
          <p:nvPr/>
        </p:nvSpPr>
        <p:spPr>
          <a:xfrm>
            <a:off x="7292790" y="3308029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 Rounded MT Bold" panose="020F0704030504030204" pitchFamily="34" charset="77"/>
              </a:rPr>
              <a:t>arm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1F1B7A-7724-33A7-2327-529B563F6754}"/>
              </a:ext>
            </a:extLst>
          </p:cNvPr>
          <p:cNvSpPr txBox="1"/>
          <p:nvPr/>
        </p:nvSpPr>
        <p:spPr>
          <a:xfrm>
            <a:off x="5341430" y="3304434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 Rounded MT Bold" panose="020F0704030504030204" pitchFamily="34" charset="77"/>
              </a:rPr>
              <a:t>foot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5B0FBAD-484A-74FD-BB49-F52E84A9FECE}"/>
              </a:ext>
            </a:extLst>
          </p:cNvPr>
          <p:cNvSpPr txBox="1"/>
          <p:nvPr/>
        </p:nvSpPr>
        <p:spPr>
          <a:xfrm>
            <a:off x="8501081" y="3290500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77"/>
              </a:rPr>
              <a:t>knee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8E1EB86-F11C-A587-4A3B-6E4595A03A49}"/>
              </a:ext>
            </a:extLst>
          </p:cNvPr>
          <p:cNvSpPr txBox="1"/>
          <p:nvPr/>
        </p:nvSpPr>
        <p:spPr>
          <a:xfrm>
            <a:off x="6281727" y="3302763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 Rounded MT Bold" panose="020F0704030504030204" pitchFamily="34" charset="77"/>
              </a:rPr>
              <a:t>leg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1BD8EA7C-40F3-EA13-39E5-C90EAFC68D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07" t="8036" r="5080" b="7594"/>
          <a:stretch/>
        </p:blipFill>
        <p:spPr>
          <a:xfrm>
            <a:off x="1286924" y="1662648"/>
            <a:ext cx="2184368" cy="26197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8C356F9-44BB-3BA6-ACDE-2CB15D12FA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221" t="6483" r="6481" b="5788"/>
          <a:stretch/>
        </p:blipFill>
        <p:spPr>
          <a:xfrm>
            <a:off x="175057" y="4445566"/>
            <a:ext cx="2163084" cy="195305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483B9DB-B6C2-E461-18CD-0F99EA46F05A}"/>
              </a:ext>
            </a:extLst>
          </p:cNvPr>
          <p:cNvSpPr txBox="1"/>
          <p:nvPr/>
        </p:nvSpPr>
        <p:spPr>
          <a:xfrm>
            <a:off x="6084912" y="6096149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77"/>
              </a:rPr>
              <a:t>smell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E99AFCE-AD85-7581-70FB-4512C199C164}"/>
              </a:ext>
            </a:extLst>
          </p:cNvPr>
          <p:cNvSpPr txBox="1"/>
          <p:nvPr/>
        </p:nvSpPr>
        <p:spPr>
          <a:xfrm>
            <a:off x="8448371" y="6093015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77"/>
              </a:rPr>
              <a:t>sight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A03EF8F-80B5-B081-F1E6-78A52C7032C3}"/>
              </a:ext>
            </a:extLst>
          </p:cNvPr>
          <p:cNvSpPr txBox="1"/>
          <p:nvPr/>
        </p:nvSpPr>
        <p:spPr>
          <a:xfrm>
            <a:off x="7702284" y="6103139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77"/>
              </a:rPr>
              <a:t>touch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4B30BFB-8A27-F315-6839-904DA6A84F40}"/>
              </a:ext>
            </a:extLst>
          </p:cNvPr>
          <p:cNvSpPr txBox="1"/>
          <p:nvPr/>
        </p:nvSpPr>
        <p:spPr>
          <a:xfrm>
            <a:off x="6835893" y="6101605"/>
            <a:ext cx="7779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77"/>
              </a:rPr>
              <a:t>hearing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05B57B4-9202-A78F-8D37-32E8EB2E45E6}"/>
              </a:ext>
            </a:extLst>
          </p:cNvPr>
          <p:cNvSpPr txBox="1"/>
          <p:nvPr/>
        </p:nvSpPr>
        <p:spPr>
          <a:xfrm>
            <a:off x="5357529" y="6097820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77"/>
              </a:rPr>
              <a:t>taste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2E63D2E-EB77-D61F-7275-8D0B57F5A65A}"/>
              </a:ext>
            </a:extLst>
          </p:cNvPr>
          <p:cNvSpPr/>
          <p:nvPr/>
        </p:nvSpPr>
        <p:spPr>
          <a:xfrm>
            <a:off x="4656564" y="3696609"/>
            <a:ext cx="5119847" cy="2744684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B95E4F78-2707-56FE-82E6-27D8FB12308A}"/>
              </a:ext>
            </a:extLst>
          </p:cNvPr>
          <p:cNvSpPr/>
          <p:nvPr/>
        </p:nvSpPr>
        <p:spPr>
          <a:xfrm>
            <a:off x="163571" y="1415379"/>
            <a:ext cx="4338656" cy="2876551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61CE1AC7-E963-302D-2669-F2D8ED4D1853}"/>
              </a:ext>
            </a:extLst>
          </p:cNvPr>
          <p:cNvSpPr/>
          <p:nvPr/>
        </p:nvSpPr>
        <p:spPr>
          <a:xfrm>
            <a:off x="163572" y="4395069"/>
            <a:ext cx="4342396" cy="2046223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EA995C-446B-F24F-9584-00C371318035}"/>
              </a:ext>
            </a:extLst>
          </p:cNvPr>
          <p:cNvSpPr txBox="1"/>
          <p:nvPr/>
        </p:nvSpPr>
        <p:spPr>
          <a:xfrm>
            <a:off x="2877280" y="5732143"/>
            <a:ext cx="9303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l</a:t>
            </a:r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imb = 3</a:t>
            </a:r>
            <a:endParaRPr lang="en-US" sz="12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6E88B9F-CE5A-7A70-1351-E73C6D28A58E}"/>
              </a:ext>
            </a:extLst>
          </p:cNvPr>
          <p:cNvSpPr txBox="1"/>
          <p:nvPr/>
        </p:nvSpPr>
        <p:spPr>
          <a:xfrm>
            <a:off x="2891129" y="5395954"/>
            <a:ext cx="9188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h</a:t>
            </a:r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eart = 2</a:t>
            </a:r>
            <a:endParaRPr lang="en-US" sz="12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9FF34E8-C82D-1B4D-D45D-373C40CBB3F3}"/>
              </a:ext>
            </a:extLst>
          </p:cNvPr>
          <p:cNvSpPr txBox="1"/>
          <p:nvPr/>
        </p:nvSpPr>
        <p:spPr>
          <a:xfrm>
            <a:off x="2870183" y="5059765"/>
            <a:ext cx="9188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l</a:t>
            </a:r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ung = 1</a:t>
            </a:r>
            <a:endParaRPr lang="en-US" sz="12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AECF27A-3E52-52BD-6382-77A60CB7D5E7}"/>
              </a:ext>
            </a:extLst>
          </p:cNvPr>
          <p:cNvSpPr txBox="1"/>
          <p:nvPr/>
        </p:nvSpPr>
        <p:spPr>
          <a:xfrm>
            <a:off x="2906465" y="6068332"/>
            <a:ext cx="8462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b</a:t>
            </a:r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rain = 4</a:t>
            </a:r>
            <a:endParaRPr lang="en-US" sz="12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61BCFEB-34F1-E35D-8C97-3C65FC960FEC}"/>
              </a:ext>
            </a:extLst>
          </p:cNvPr>
          <p:cNvSpPr txBox="1"/>
          <p:nvPr/>
        </p:nvSpPr>
        <p:spPr>
          <a:xfrm>
            <a:off x="6808474" y="4015068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77"/>
              </a:rPr>
              <a:t>eye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01E3352-BE87-F8FB-DAF2-88E9EB1A84D8}"/>
              </a:ext>
            </a:extLst>
          </p:cNvPr>
          <p:cNvSpPr txBox="1"/>
          <p:nvPr/>
        </p:nvSpPr>
        <p:spPr>
          <a:xfrm>
            <a:off x="8430155" y="3995689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77"/>
              </a:rPr>
              <a:t>nose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17FA6C9-7CB4-F4FD-1BBE-F001F5D10A59}"/>
              </a:ext>
            </a:extLst>
          </p:cNvPr>
          <p:cNvSpPr txBox="1"/>
          <p:nvPr/>
        </p:nvSpPr>
        <p:spPr>
          <a:xfrm>
            <a:off x="7584219" y="4002440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77"/>
              </a:rPr>
              <a:t>hand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B08A994-1B2F-4256-F1E9-186AFE9ABE47}"/>
              </a:ext>
            </a:extLst>
          </p:cNvPr>
          <p:cNvSpPr txBox="1"/>
          <p:nvPr/>
        </p:nvSpPr>
        <p:spPr>
          <a:xfrm>
            <a:off x="6084779" y="4015068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77"/>
              </a:rPr>
              <a:t>ear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7EC8CAD-410B-250E-668A-F201A7032282}"/>
              </a:ext>
            </a:extLst>
          </p:cNvPr>
          <p:cNvSpPr txBox="1"/>
          <p:nvPr/>
        </p:nvSpPr>
        <p:spPr>
          <a:xfrm>
            <a:off x="5256279" y="4002440"/>
            <a:ext cx="8512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77"/>
              </a:rPr>
              <a:t>tongue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7A5743A-2393-F456-F31A-ED175E64F9EA}"/>
              </a:ext>
            </a:extLst>
          </p:cNvPr>
          <p:cNvCxnSpPr>
            <a:cxnSpLocks/>
          </p:cNvCxnSpPr>
          <p:nvPr/>
        </p:nvCxnSpPr>
        <p:spPr>
          <a:xfrm>
            <a:off x="1930404" y="5174048"/>
            <a:ext cx="2512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665D559-6088-D1FF-42E6-B4969E4AA72C}"/>
              </a:ext>
            </a:extLst>
          </p:cNvPr>
          <p:cNvCxnSpPr>
            <a:cxnSpLocks/>
          </p:cNvCxnSpPr>
          <p:nvPr/>
        </p:nvCxnSpPr>
        <p:spPr>
          <a:xfrm>
            <a:off x="786050" y="5227693"/>
            <a:ext cx="267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C3222872-8B62-386E-0613-03E050206D7E}"/>
              </a:ext>
            </a:extLst>
          </p:cNvPr>
          <p:cNvSpPr txBox="1"/>
          <p:nvPr/>
        </p:nvSpPr>
        <p:spPr>
          <a:xfrm>
            <a:off x="5114823" y="186004"/>
            <a:ext cx="3943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Before and After Test</a:t>
            </a:r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7CC1B2C-79B5-1587-90D8-1A752D3E03FD}"/>
              </a:ext>
            </a:extLst>
          </p:cNvPr>
          <p:cNvSpPr txBox="1"/>
          <p:nvPr/>
        </p:nvSpPr>
        <p:spPr>
          <a:xfrm>
            <a:off x="338518" y="1429322"/>
            <a:ext cx="39239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Circle the skull and where the skull can be found.</a:t>
            </a:r>
            <a:endParaRPr lang="en-US" sz="1200" dirty="0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3096B13-DD8B-E268-F0DA-069EC0678864}"/>
              </a:ext>
            </a:extLst>
          </p:cNvPr>
          <p:cNvCxnSpPr>
            <a:cxnSpLocks/>
          </p:cNvCxnSpPr>
          <p:nvPr/>
        </p:nvCxnSpPr>
        <p:spPr>
          <a:xfrm>
            <a:off x="778133" y="4677639"/>
            <a:ext cx="267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CA40B19-83D2-4CEC-6CE9-E133C65A4D3F}"/>
              </a:ext>
            </a:extLst>
          </p:cNvPr>
          <p:cNvCxnSpPr>
            <a:cxnSpLocks/>
          </p:cNvCxnSpPr>
          <p:nvPr/>
        </p:nvCxnSpPr>
        <p:spPr>
          <a:xfrm>
            <a:off x="2047850" y="6062401"/>
            <a:ext cx="267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47C6DFBA-5FEF-A13B-F248-2B3085E2F919}"/>
              </a:ext>
            </a:extLst>
          </p:cNvPr>
          <p:cNvSpPr txBox="1"/>
          <p:nvPr/>
        </p:nvSpPr>
        <p:spPr>
          <a:xfrm>
            <a:off x="2153261" y="4398103"/>
            <a:ext cx="2352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Label the parts of the human body. Place the correct number in each box.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32F4CB-B5E1-AD57-01CB-42D70818942A}"/>
              </a:ext>
            </a:extLst>
          </p:cNvPr>
          <p:cNvSpPr/>
          <p:nvPr/>
        </p:nvSpPr>
        <p:spPr>
          <a:xfrm>
            <a:off x="1054354" y="5064879"/>
            <a:ext cx="335222" cy="331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758D214-DEFC-BF21-8933-B41C7B609741}"/>
              </a:ext>
            </a:extLst>
          </p:cNvPr>
          <p:cNvSpPr/>
          <p:nvPr/>
        </p:nvSpPr>
        <p:spPr>
          <a:xfrm>
            <a:off x="1054354" y="4527675"/>
            <a:ext cx="335222" cy="331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12882AA-4E01-989B-C83B-5A6E297ABA1E}"/>
              </a:ext>
            </a:extLst>
          </p:cNvPr>
          <p:cNvSpPr/>
          <p:nvPr/>
        </p:nvSpPr>
        <p:spPr>
          <a:xfrm>
            <a:off x="2181662" y="5014744"/>
            <a:ext cx="335222" cy="331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27E864B-3EA3-D893-5DB3-499778C95227}"/>
              </a:ext>
            </a:extLst>
          </p:cNvPr>
          <p:cNvSpPr/>
          <p:nvPr/>
        </p:nvSpPr>
        <p:spPr>
          <a:xfrm>
            <a:off x="2314737" y="5896863"/>
            <a:ext cx="335222" cy="331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D819B16-4409-C149-B426-90A6C856523E}"/>
              </a:ext>
            </a:extLst>
          </p:cNvPr>
          <p:cNvSpPr txBox="1"/>
          <p:nvPr/>
        </p:nvSpPr>
        <p:spPr>
          <a:xfrm>
            <a:off x="5238539" y="1191660"/>
            <a:ext cx="39239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Draw a line from the word to the correct body part.</a:t>
            </a:r>
            <a:endParaRPr lang="en-US" sz="1200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E6C596D-2F7D-58C3-83FC-B7E9C8E8BE0A}"/>
              </a:ext>
            </a:extLst>
          </p:cNvPr>
          <p:cNvSpPr/>
          <p:nvPr/>
        </p:nvSpPr>
        <p:spPr>
          <a:xfrm rot="344771">
            <a:off x="5723905" y="2551995"/>
            <a:ext cx="335222" cy="11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788482C-A9DB-9769-1957-EFB701B02DD1}"/>
              </a:ext>
            </a:extLst>
          </p:cNvPr>
          <p:cNvSpPr/>
          <p:nvPr/>
        </p:nvSpPr>
        <p:spPr>
          <a:xfrm>
            <a:off x="6404625" y="2839651"/>
            <a:ext cx="335222" cy="11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2BE3058-E843-BDD1-1461-9D3799098788}"/>
              </a:ext>
            </a:extLst>
          </p:cNvPr>
          <p:cNvSpPr/>
          <p:nvPr/>
        </p:nvSpPr>
        <p:spPr>
          <a:xfrm>
            <a:off x="7400285" y="2865760"/>
            <a:ext cx="335222" cy="11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31785A2-A868-5FA6-ACF9-D79FA73D512C}"/>
              </a:ext>
            </a:extLst>
          </p:cNvPr>
          <p:cNvSpPr/>
          <p:nvPr/>
        </p:nvSpPr>
        <p:spPr>
          <a:xfrm rot="21431734">
            <a:off x="8640681" y="2785129"/>
            <a:ext cx="335222" cy="11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360B4BB-C5EF-4BCA-BB0B-0E1F6E350E00}"/>
              </a:ext>
            </a:extLst>
          </p:cNvPr>
          <p:cNvSpPr txBox="1"/>
          <p:nvPr/>
        </p:nvSpPr>
        <p:spPr>
          <a:xfrm>
            <a:off x="4677175" y="3718690"/>
            <a:ext cx="50652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Draw a line from the word to the correct sense and body part.</a:t>
            </a:r>
            <a:endParaRPr lang="en-US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4B45C1-DDCE-0E36-1C23-0EC5F3DF2AFC}"/>
              </a:ext>
            </a:extLst>
          </p:cNvPr>
          <p:cNvSpPr/>
          <p:nvPr/>
        </p:nvSpPr>
        <p:spPr>
          <a:xfrm>
            <a:off x="-4205" y="0"/>
            <a:ext cx="9910205" cy="10417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5319946-8C17-16B2-29C1-80F91DE13D58}"/>
              </a:ext>
            </a:extLst>
          </p:cNvPr>
          <p:cNvSpPr/>
          <p:nvPr/>
        </p:nvSpPr>
        <p:spPr>
          <a:xfrm>
            <a:off x="972629" y="157126"/>
            <a:ext cx="8769800" cy="734588"/>
          </a:xfrm>
          <a:prstGeom prst="roundRect">
            <a:avLst>
              <a:gd name="adj" fmla="val 11185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059519-3133-A385-CE3F-96A169B947DA}"/>
              </a:ext>
            </a:extLst>
          </p:cNvPr>
          <p:cNvSpPr/>
          <p:nvPr/>
        </p:nvSpPr>
        <p:spPr>
          <a:xfrm>
            <a:off x="475003" y="878999"/>
            <a:ext cx="394092" cy="370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1E20A55-00C4-7950-6EDC-26165732EAF1}"/>
              </a:ext>
            </a:extLst>
          </p:cNvPr>
          <p:cNvSpPr/>
          <p:nvPr/>
        </p:nvSpPr>
        <p:spPr>
          <a:xfrm>
            <a:off x="499812" y="898438"/>
            <a:ext cx="344937" cy="33144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7090CD7-D5F8-A70C-0262-907AEEFDFF56}"/>
              </a:ext>
            </a:extLst>
          </p:cNvPr>
          <p:cNvSpPr/>
          <p:nvPr/>
        </p:nvSpPr>
        <p:spPr>
          <a:xfrm>
            <a:off x="952183" y="691242"/>
            <a:ext cx="669483" cy="6741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77ACE2-DC44-F643-FF19-174442DAC892}"/>
              </a:ext>
            </a:extLst>
          </p:cNvPr>
          <p:cNvSpPr/>
          <p:nvPr/>
        </p:nvSpPr>
        <p:spPr>
          <a:xfrm>
            <a:off x="983670" y="714902"/>
            <a:ext cx="608200" cy="59165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9B6896E-DB65-1776-1683-9DD477BB2471}"/>
              </a:ext>
            </a:extLst>
          </p:cNvPr>
          <p:cNvSpPr/>
          <p:nvPr/>
        </p:nvSpPr>
        <p:spPr>
          <a:xfrm>
            <a:off x="1703503" y="615008"/>
            <a:ext cx="544776" cy="5369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88A4BFB-DE56-53FA-B7E9-CC2023BBE1D2}"/>
              </a:ext>
            </a:extLst>
          </p:cNvPr>
          <p:cNvSpPr/>
          <p:nvPr/>
        </p:nvSpPr>
        <p:spPr>
          <a:xfrm>
            <a:off x="1725919" y="635429"/>
            <a:ext cx="501550" cy="482139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5CE7150-1C2C-8E38-1C26-7CC54E5FCC09}"/>
              </a:ext>
            </a:extLst>
          </p:cNvPr>
          <p:cNvSpPr/>
          <p:nvPr/>
        </p:nvSpPr>
        <p:spPr>
          <a:xfrm>
            <a:off x="2312304" y="745813"/>
            <a:ext cx="533822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EBD676B-120D-85B9-4661-5B34BF664646}"/>
              </a:ext>
            </a:extLst>
          </p:cNvPr>
          <p:cNvSpPr/>
          <p:nvPr/>
        </p:nvSpPr>
        <p:spPr>
          <a:xfrm>
            <a:off x="2338502" y="768630"/>
            <a:ext cx="483323" cy="47334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10D034F-C587-560F-7158-DAD90CFE7AB4}"/>
              </a:ext>
            </a:extLst>
          </p:cNvPr>
          <p:cNvSpPr/>
          <p:nvPr/>
        </p:nvSpPr>
        <p:spPr>
          <a:xfrm>
            <a:off x="2901363" y="592912"/>
            <a:ext cx="544776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8661E12-FF3D-E405-CFCD-218211C1FAE3}"/>
              </a:ext>
            </a:extLst>
          </p:cNvPr>
          <p:cNvSpPr/>
          <p:nvPr/>
        </p:nvSpPr>
        <p:spPr>
          <a:xfrm>
            <a:off x="2931537" y="617252"/>
            <a:ext cx="486001" cy="48375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07F1D54-152A-51A5-CC8E-86207BBCE7FD}"/>
              </a:ext>
            </a:extLst>
          </p:cNvPr>
          <p:cNvSpPr/>
          <p:nvPr/>
        </p:nvSpPr>
        <p:spPr>
          <a:xfrm>
            <a:off x="3511545" y="763207"/>
            <a:ext cx="486961" cy="448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244B54B-FFC4-B317-CD70-589448324A1F}"/>
              </a:ext>
            </a:extLst>
          </p:cNvPr>
          <p:cNvSpPr/>
          <p:nvPr/>
        </p:nvSpPr>
        <p:spPr>
          <a:xfrm>
            <a:off x="3535807" y="782689"/>
            <a:ext cx="439018" cy="41132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7671FA4-EB07-C0F8-18D9-FA213E915585}"/>
              </a:ext>
            </a:extLst>
          </p:cNvPr>
          <p:cNvSpPr/>
          <p:nvPr/>
        </p:nvSpPr>
        <p:spPr>
          <a:xfrm>
            <a:off x="4067651" y="784575"/>
            <a:ext cx="356391" cy="329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F734113-2A53-9F3E-7C94-57294770B43B}"/>
              </a:ext>
            </a:extLst>
          </p:cNvPr>
          <p:cNvSpPr/>
          <p:nvPr/>
        </p:nvSpPr>
        <p:spPr>
          <a:xfrm>
            <a:off x="4087540" y="803081"/>
            <a:ext cx="314895" cy="289836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733167-F8C5-D3C8-8F04-346BA00A9A4C}"/>
              </a:ext>
            </a:extLst>
          </p:cNvPr>
          <p:cNvSpPr txBox="1"/>
          <p:nvPr/>
        </p:nvSpPr>
        <p:spPr>
          <a:xfrm>
            <a:off x="981728" y="173056"/>
            <a:ext cx="384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Knowledge Organiser: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Animals, including humans All about me</a:t>
            </a: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" name="Picture 3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F8002470-9B8B-2C7D-091A-D8C08DFE4B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26" y="73195"/>
            <a:ext cx="815839" cy="858358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9914E7E-4CEF-7395-B65B-AFB04F4376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274" y="851827"/>
            <a:ext cx="422072" cy="3959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9B597E9-ADA2-5A07-2A7E-13D1D93580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181" y="776582"/>
            <a:ext cx="537111" cy="377947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CE47B6E-FB3A-6429-B121-9F7B082F10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1920" y="661822"/>
            <a:ext cx="391342" cy="42935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1E867B6-A70A-A752-33BE-F15FB5D00D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6943" y="643381"/>
            <a:ext cx="353616" cy="414453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3997F4C-9C16-8BA0-762C-911379B4B7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3306" y="857479"/>
            <a:ext cx="373687" cy="2546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DF9BD1E0-2359-B383-898B-0AD2F191DF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19007" y="693785"/>
            <a:ext cx="486961" cy="462643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BE434F7B-6DA2-2912-4FC3-A2F4F003F7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51453" y="707360"/>
            <a:ext cx="647405" cy="604879"/>
          </a:xfrm>
          <a:prstGeom prst="rect">
            <a:avLst/>
          </a:prstGeom>
        </p:spPr>
      </p:pic>
      <p:pic>
        <p:nvPicPr>
          <p:cNvPr id="2" name="Picture 1" descr="A picture containing person, indoor, underpants&#10;&#10;Description automatically generated">
            <a:extLst>
              <a:ext uri="{FF2B5EF4-FFF2-40B4-BE49-F238E27FC236}">
                <a16:creationId xmlns:a16="http://schemas.microsoft.com/office/drawing/2014/main" id="{E48D1CBB-4E43-8763-6856-76A350958A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4336" y="145667"/>
            <a:ext cx="1398042" cy="753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D83007-C40E-C814-F5A4-D6A34507353A}"/>
              </a:ext>
            </a:extLst>
          </p:cNvPr>
          <p:cNvSpPr txBox="1"/>
          <p:nvPr/>
        </p:nvSpPr>
        <p:spPr>
          <a:xfrm>
            <a:off x="5897515" y="185299"/>
            <a:ext cx="1757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Before and after test </a:t>
            </a:r>
          </a:p>
        </p:txBody>
      </p:sp>
    </p:spTree>
    <p:extLst>
      <p:ext uri="{BB962C8B-B14F-4D97-AF65-F5344CB8AC3E}">
        <p14:creationId xmlns:p14="http://schemas.microsoft.com/office/powerpoint/2010/main" val="24003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Table 101">
            <a:extLst>
              <a:ext uri="{FF2B5EF4-FFF2-40B4-BE49-F238E27FC236}">
                <a16:creationId xmlns:a16="http://schemas.microsoft.com/office/drawing/2014/main" id="{81E3BC51-FE54-E448-4901-4BFF0047F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733111"/>
              </p:ext>
            </p:extLst>
          </p:nvPr>
        </p:nvGraphicFramePr>
        <p:xfrm>
          <a:off x="242600" y="1438440"/>
          <a:ext cx="9499829" cy="5009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4596">
                  <a:extLst>
                    <a:ext uri="{9D8B030D-6E8A-4147-A177-3AD203B41FA5}">
                      <a16:colId xmlns:a16="http://schemas.microsoft.com/office/drawing/2014/main" val="1483215143"/>
                    </a:ext>
                  </a:extLst>
                </a:gridCol>
                <a:gridCol w="7835233">
                  <a:extLst>
                    <a:ext uri="{9D8B030D-6E8A-4147-A177-3AD203B41FA5}">
                      <a16:colId xmlns:a16="http://schemas.microsoft.com/office/drawing/2014/main" val="2925171619"/>
                    </a:ext>
                  </a:extLst>
                </a:gridCol>
              </a:tblGrid>
              <a:tr h="62617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head 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6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the top part of a human or an animal’s body</a:t>
                      </a:r>
                      <a:endParaRPr lang="en-GB" sz="16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030005"/>
                  </a:ext>
                </a:extLst>
              </a:tr>
              <a:tr h="62617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body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the whole of a human or animal, including the head, brain, heart, legs and arms</a:t>
                      </a:r>
                      <a:endParaRPr lang="en-GB" sz="160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247378"/>
                  </a:ext>
                </a:extLst>
              </a:tr>
              <a:tr h="62617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brain 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6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the control centre of the body</a:t>
                      </a:r>
                      <a:endParaRPr lang="en-GB" sz="16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023632"/>
                  </a:ext>
                </a:extLst>
              </a:tr>
              <a:tr h="62617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pupil 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6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the black spot in the middle of the eye that lets in light, colour and shapes</a:t>
                      </a:r>
                      <a:endParaRPr lang="en-GB" sz="16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613245"/>
                  </a:ext>
                </a:extLst>
              </a:tr>
              <a:tr h="62617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ear 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the organs, or body parts, in humans and many other animals that allow them to hear</a:t>
                      </a:r>
                      <a:endParaRPr lang="en-GB" sz="160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498645"/>
                  </a:ext>
                </a:extLst>
              </a:tr>
              <a:tr h="62617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sound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vibrations, or sound waves, that we can hear</a:t>
                      </a:r>
                      <a:endParaRPr lang="en-GB" sz="160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258047"/>
                  </a:ext>
                </a:extLst>
              </a:tr>
              <a:tr h="62617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tongue 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moving organ in the mouth that is used for talking, tasting, eating and licking</a:t>
                      </a:r>
                      <a:endParaRPr lang="en-GB" sz="160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783738"/>
                  </a:ext>
                </a:extLst>
              </a:tr>
              <a:tr h="62617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taste 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6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the sense by which sweet, sour, bitter, or salty flavours are detected through taste buds in the tongue</a:t>
                      </a:r>
                      <a:endParaRPr lang="en-GB" sz="16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298488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AD71E75-3D82-B46C-6E49-5BA750A6A848}"/>
              </a:ext>
            </a:extLst>
          </p:cNvPr>
          <p:cNvSpPr/>
          <p:nvPr/>
        </p:nvSpPr>
        <p:spPr>
          <a:xfrm>
            <a:off x="2574" y="6541961"/>
            <a:ext cx="9910205" cy="328446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5CAC22A-112A-B921-E862-2FAA04311E62}"/>
              </a:ext>
            </a:extLst>
          </p:cNvPr>
          <p:cNvSpPr txBox="1"/>
          <p:nvPr/>
        </p:nvSpPr>
        <p:spPr>
          <a:xfrm>
            <a:off x="6896575" y="6591677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C76FBBC-7BA6-97D0-414F-A401AE32B657}"/>
              </a:ext>
            </a:extLst>
          </p:cNvPr>
          <p:cNvSpPr/>
          <p:nvPr/>
        </p:nvSpPr>
        <p:spPr>
          <a:xfrm>
            <a:off x="-4205" y="0"/>
            <a:ext cx="9910205" cy="10417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78">
            <a:extLst>
              <a:ext uri="{FF2B5EF4-FFF2-40B4-BE49-F238E27FC236}">
                <a16:creationId xmlns:a16="http://schemas.microsoft.com/office/drawing/2014/main" id="{FBA5DE77-D0A9-2443-0F5A-7D7CBB75A2EA}"/>
              </a:ext>
            </a:extLst>
          </p:cNvPr>
          <p:cNvSpPr/>
          <p:nvPr/>
        </p:nvSpPr>
        <p:spPr>
          <a:xfrm>
            <a:off x="972629" y="157126"/>
            <a:ext cx="8769800" cy="734588"/>
          </a:xfrm>
          <a:prstGeom prst="roundRect">
            <a:avLst>
              <a:gd name="adj" fmla="val 11185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FC6B1D3-CFF4-92EF-C22D-DB28D531DF8B}"/>
              </a:ext>
            </a:extLst>
          </p:cNvPr>
          <p:cNvSpPr txBox="1"/>
          <p:nvPr/>
        </p:nvSpPr>
        <p:spPr>
          <a:xfrm>
            <a:off x="1033946" y="222612"/>
            <a:ext cx="5377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Unit Rocket Words: Year 1 –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Animals, Including Humans – All About Me </a:t>
            </a: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8367795-F14C-A138-C4BF-778814D87F83}"/>
              </a:ext>
            </a:extLst>
          </p:cNvPr>
          <p:cNvSpPr/>
          <p:nvPr/>
        </p:nvSpPr>
        <p:spPr>
          <a:xfrm>
            <a:off x="475003" y="878999"/>
            <a:ext cx="394092" cy="370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6DAD4FB-2BC7-837A-6305-5A5A6EA27FEB}"/>
              </a:ext>
            </a:extLst>
          </p:cNvPr>
          <p:cNvSpPr/>
          <p:nvPr/>
        </p:nvSpPr>
        <p:spPr>
          <a:xfrm>
            <a:off x="499812" y="898438"/>
            <a:ext cx="344937" cy="33144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EFC06F8-6867-036E-E103-A94A053B53BD}"/>
              </a:ext>
            </a:extLst>
          </p:cNvPr>
          <p:cNvSpPr/>
          <p:nvPr/>
        </p:nvSpPr>
        <p:spPr>
          <a:xfrm>
            <a:off x="952183" y="691242"/>
            <a:ext cx="669483" cy="6741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D7088E7-59DA-62F2-186A-A696147CECB7}"/>
              </a:ext>
            </a:extLst>
          </p:cNvPr>
          <p:cNvSpPr/>
          <p:nvPr/>
        </p:nvSpPr>
        <p:spPr>
          <a:xfrm>
            <a:off x="983670" y="714902"/>
            <a:ext cx="608200" cy="59165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6648EC4-1836-1F7E-1ECD-3E1779E501E4}"/>
              </a:ext>
            </a:extLst>
          </p:cNvPr>
          <p:cNvSpPr/>
          <p:nvPr/>
        </p:nvSpPr>
        <p:spPr>
          <a:xfrm>
            <a:off x="1703503" y="615008"/>
            <a:ext cx="544776" cy="5369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4930206-A307-B3D9-2F07-2A6812E83305}"/>
              </a:ext>
            </a:extLst>
          </p:cNvPr>
          <p:cNvSpPr/>
          <p:nvPr/>
        </p:nvSpPr>
        <p:spPr>
          <a:xfrm>
            <a:off x="1725919" y="635429"/>
            <a:ext cx="501550" cy="482139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8DFF05C-96BC-AF09-A73B-FF5460559F0F}"/>
              </a:ext>
            </a:extLst>
          </p:cNvPr>
          <p:cNvSpPr/>
          <p:nvPr/>
        </p:nvSpPr>
        <p:spPr>
          <a:xfrm>
            <a:off x="2312304" y="745813"/>
            <a:ext cx="533822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5A714C1-5D93-E0F7-E06C-D4048CCB3952}"/>
              </a:ext>
            </a:extLst>
          </p:cNvPr>
          <p:cNvSpPr/>
          <p:nvPr/>
        </p:nvSpPr>
        <p:spPr>
          <a:xfrm>
            <a:off x="2338502" y="768630"/>
            <a:ext cx="483323" cy="47334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E4D9250-93FD-8CF2-7C9E-C01435AE0557}"/>
              </a:ext>
            </a:extLst>
          </p:cNvPr>
          <p:cNvSpPr/>
          <p:nvPr/>
        </p:nvSpPr>
        <p:spPr>
          <a:xfrm>
            <a:off x="2901363" y="592912"/>
            <a:ext cx="544776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D8EAE4A-94F4-082A-4200-BE968E6B41B4}"/>
              </a:ext>
            </a:extLst>
          </p:cNvPr>
          <p:cNvSpPr/>
          <p:nvPr/>
        </p:nvSpPr>
        <p:spPr>
          <a:xfrm>
            <a:off x="2931537" y="617252"/>
            <a:ext cx="486001" cy="48375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7064F33-7135-474A-AB12-4E5E4E3FF252}"/>
              </a:ext>
            </a:extLst>
          </p:cNvPr>
          <p:cNvSpPr/>
          <p:nvPr/>
        </p:nvSpPr>
        <p:spPr>
          <a:xfrm>
            <a:off x="3511545" y="763207"/>
            <a:ext cx="486961" cy="448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B28CBAA-60E5-4576-541F-F45C89035CBF}"/>
              </a:ext>
            </a:extLst>
          </p:cNvPr>
          <p:cNvSpPr/>
          <p:nvPr/>
        </p:nvSpPr>
        <p:spPr>
          <a:xfrm>
            <a:off x="3535807" y="782689"/>
            <a:ext cx="439018" cy="41132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7E422E2-58E2-0B8F-CD81-077A39CACD1F}"/>
              </a:ext>
            </a:extLst>
          </p:cNvPr>
          <p:cNvSpPr/>
          <p:nvPr/>
        </p:nvSpPr>
        <p:spPr>
          <a:xfrm>
            <a:off x="4067651" y="784575"/>
            <a:ext cx="356391" cy="329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CF0813E-FAFF-C586-3158-910BB620A7CE}"/>
              </a:ext>
            </a:extLst>
          </p:cNvPr>
          <p:cNvSpPr/>
          <p:nvPr/>
        </p:nvSpPr>
        <p:spPr>
          <a:xfrm>
            <a:off x="4087540" y="803081"/>
            <a:ext cx="314895" cy="289836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 descr="Icon&#10;&#10;Description automatically generated">
            <a:extLst>
              <a:ext uri="{FF2B5EF4-FFF2-40B4-BE49-F238E27FC236}">
                <a16:creationId xmlns:a16="http://schemas.microsoft.com/office/drawing/2014/main" id="{9CAAC59F-B0F9-8841-D7D6-F730E3B7A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74" y="851827"/>
            <a:ext cx="422072" cy="395999"/>
          </a:xfrm>
          <a:prstGeom prst="rect">
            <a:avLst/>
          </a:prstGeom>
        </p:spPr>
      </p:pic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2AE444D3-FD4F-E97B-5367-2F0825913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81" y="776582"/>
            <a:ext cx="537111" cy="377947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89FEB97F-9EE1-337E-DB8C-6861D0E6A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920" y="661822"/>
            <a:ext cx="391342" cy="429352"/>
          </a:xfrm>
          <a:prstGeom prst="rect">
            <a:avLst/>
          </a:prstGeom>
        </p:spPr>
      </p:pic>
      <p:pic>
        <p:nvPicPr>
          <p:cNvPr id="78" name="Picture 77" descr="Icon&#10;&#10;Description automatically generated">
            <a:extLst>
              <a:ext uri="{FF2B5EF4-FFF2-40B4-BE49-F238E27FC236}">
                <a16:creationId xmlns:a16="http://schemas.microsoft.com/office/drawing/2014/main" id="{C510B701-0C44-592B-6398-9694A02E4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943" y="643381"/>
            <a:ext cx="353616" cy="414453"/>
          </a:xfrm>
          <a:prstGeom prst="rect">
            <a:avLst/>
          </a:prstGeom>
        </p:spPr>
      </p:pic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E14BDA8C-265B-74DF-501C-7EBF3A2D71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3306" y="857479"/>
            <a:ext cx="373687" cy="254678"/>
          </a:xfrm>
          <a:prstGeom prst="rect">
            <a:avLst/>
          </a:prstGeom>
        </p:spPr>
      </p:pic>
      <p:pic>
        <p:nvPicPr>
          <p:cNvPr id="80" name="Picture 79" descr="Icon&#10;&#10;Description automatically generated">
            <a:extLst>
              <a:ext uri="{FF2B5EF4-FFF2-40B4-BE49-F238E27FC236}">
                <a16:creationId xmlns:a16="http://schemas.microsoft.com/office/drawing/2014/main" id="{F8FE01AD-0FE6-AF4E-72AC-64FC54A477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9007" y="693785"/>
            <a:ext cx="486961" cy="462643"/>
          </a:xfrm>
          <a:prstGeom prst="rect">
            <a:avLst/>
          </a:prstGeom>
        </p:spPr>
      </p:pic>
      <p:pic>
        <p:nvPicPr>
          <p:cNvPr id="81" name="Picture 80" descr="Icon&#10;&#10;Description automatically generated">
            <a:extLst>
              <a:ext uri="{FF2B5EF4-FFF2-40B4-BE49-F238E27FC236}">
                <a16:creationId xmlns:a16="http://schemas.microsoft.com/office/drawing/2014/main" id="{2C4FDEF7-876F-C1BA-002D-2EE99BC669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1453" y="707360"/>
            <a:ext cx="647405" cy="604879"/>
          </a:xfrm>
          <a:prstGeom prst="rect">
            <a:avLst/>
          </a:prstGeom>
        </p:spPr>
      </p:pic>
      <p:pic>
        <p:nvPicPr>
          <p:cNvPr id="82" name="Picture 81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9A9A975B-5FEE-B8C7-242A-72E31D3DD7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26" y="73195"/>
            <a:ext cx="815839" cy="858358"/>
          </a:xfrm>
          <a:prstGeom prst="rect">
            <a:avLst/>
          </a:prstGeom>
        </p:spPr>
      </p:pic>
      <p:grpSp>
        <p:nvGrpSpPr>
          <p:cNvPr id="85" name="Google Shape;231;p3">
            <a:extLst>
              <a:ext uri="{FF2B5EF4-FFF2-40B4-BE49-F238E27FC236}">
                <a16:creationId xmlns:a16="http://schemas.microsoft.com/office/drawing/2014/main" id="{3A41D91D-DD78-E459-50E4-3327EADEA0AE}"/>
              </a:ext>
            </a:extLst>
          </p:cNvPr>
          <p:cNvGrpSpPr/>
          <p:nvPr/>
        </p:nvGrpSpPr>
        <p:grpSpPr>
          <a:xfrm>
            <a:off x="3922569" y="1012383"/>
            <a:ext cx="2691987" cy="618583"/>
            <a:chOff x="4168240" y="976588"/>
            <a:chExt cx="2385997" cy="618583"/>
          </a:xfrm>
        </p:grpSpPr>
        <p:pic>
          <p:nvPicPr>
            <p:cNvPr id="86" name="Google Shape;232;p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030979F9-E7FB-A528-68AE-81056011FD1C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168240" y="976588"/>
              <a:ext cx="2385997" cy="617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233;p3">
              <a:extLst>
                <a:ext uri="{FF2B5EF4-FFF2-40B4-BE49-F238E27FC236}">
                  <a16:creationId xmlns:a16="http://schemas.microsoft.com/office/drawing/2014/main" id="{EE939DD1-CCDD-C480-7DF5-EF89122D3119}"/>
                </a:ext>
              </a:extLst>
            </p:cNvPr>
            <p:cNvSpPr/>
            <p:nvPr/>
          </p:nvSpPr>
          <p:spPr>
            <a:xfrm>
              <a:off x="4443387" y="1110052"/>
              <a:ext cx="1738462" cy="234537"/>
            </a:xfrm>
            <a:prstGeom prst="rect">
              <a:avLst/>
            </a:prstGeom>
            <a:solidFill>
              <a:srgbClr val="55C7CC"/>
            </a:solidFill>
            <a:ln w="12700" cap="flat" cmpd="sng">
              <a:solidFill>
                <a:srgbClr val="55C7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 Rounded MT Bold" panose="020F0704030504030204" pitchFamily="34" charset="77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234;p3">
              <a:extLst>
                <a:ext uri="{FF2B5EF4-FFF2-40B4-BE49-F238E27FC236}">
                  <a16:creationId xmlns:a16="http://schemas.microsoft.com/office/drawing/2014/main" id="{F75AFF69-8C08-EB17-EAE7-C9457C5A5ABE}"/>
                </a:ext>
              </a:extLst>
            </p:cNvPr>
            <p:cNvSpPr txBox="1"/>
            <p:nvPr/>
          </p:nvSpPr>
          <p:spPr>
            <a:xfrm>
              <a:off x="4639439" y="1071991"/>
              <a:ext cx="1388457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 Rounded"/>
                <a:buNone/>
              </a:pPr>
              <a:r>
                <a:rPr lang="en-GB" sz="1400" b="1" i="0" u="none" strike="noStrike" cap="none" dirty="0">
                  <a:solidFill>
                    <a:srgbClr val="FFFFFF"/>
                  </a:solidFill>
                  <a:latin typeface="Arial Rounded MT Bold" panose="020F0704030504030204" pitchFamily="34" charset="77"/>
                  <a:ea typeface="Arial Rounded"/>
                  <a:cs typeface="Arial Rounded"/>
                  <a:sym typeface="Arial Rounded"/>
                </a:rPr>
                <a:t>Rocket Words</a:t>
              </a:r>
              <a:endParaRPr dirty="0">
                <a:latin typeface="Arial Rounded MT Bold" panose="020F0704030504030204" pitchFamily="34" charset="77"/>
              </a:endParaRPr>
            </a:p>
          </p:txBody>
        </p:sp>
      </p:grpSp>
      <p:pic>
        <p:nvPicPr>
          <p:cNvPr id="102" name="Picture 101" descr="A picture containing person, indoor, underpants&#10;&#10;Description automatically generated">
            <a:extLst>
              <a:ext uri="{FF2B5EF4-FFF2-40B4-BE49-F238E27FC236}">
                <a16:creationId xmlns:a16="http://schemas.microsoft.com/office/drawing/2014/main" id="{63BE5625-7E94-A195-2D82-72568040F4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54336" y="145667"/>
            <a:ext cx="1398042" cy="75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96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383</Words>
  <Application>Microsoft Office PowerPoint</Application>
  <PresentationFormat>A4 Paper (210x297 mm)</PresentationFormat>
  <Paragraphs>81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Rounded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EPeczek</cp:lastModifiedBy>
  <cp:revision>22</cp:revision>
  <dcterms:created xsi:type="dcterms:W3CDTF">2022-07-14T08:20:57Z</dcterms:created>
  <dcterms:modified xsi:type="dcterms:W3CDTF">2025-07-02T13:19:06Z</dcterms:modified>
</cp:coreProperties>
</file>