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E80"/>
    <a:srgbClr val="E5ECF0"/>
    <a:srgbClr val="38D4D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6"/>
    <p:restoredTop sz="95846"/>
  </p:normalViewPr>
  <p:slideViewPr>
    <p:cSldViewPr snapToGrid="0" snapToObjects="1">
      <p:cViewPr varScale="1">
        <p:scale>
          <a:sx n="86" d="100"/>
          <a:sy n="86" d="100"/>
        </p:scale>
        <p:origin x="1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0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4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2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2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2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8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EAC43-1DD3-B14B-AE38-570B53E4606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712109D1-E34B-0B4F-01F3-FFC57CEAA772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206F1-C7D8-04FD-1B57-08AA67D7DE18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B45C1-DDCE-0E36-1C23-0EC5F3DF2AFC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319946-8C17-16B2-29C1-80F91DE13D58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733167-F8C5-D3C8-8F04-346BA00A9A4C}"/>
              </a:ext>
            </a:extLst>
          </p:cNvPr>
          <p:cNvSpPr txBox="1"/>
          <p:nvPr/>
        </p:nvSpPr>
        <p:spPr>
          <a:xfrm>
            <a:off x="1033946" y="222612"/>
            <a:ext cx="327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Knowledge Organiser: </a:t>
            </a:r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Seasonal Changes</a:t>
            </a: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4DAB90-E1BD-2877-B009-4519CDD9CA34}"/>
              </a:ext>
            </a:extLst>
          </p:cNvPr>
          <p:cNvSpPr/>
          <p:nvPr/>
        </p:nvSpPr>
        <p:spPr>
          <a:xfrm>
            <a:off x="182624" y="1365420"/>
            <a:ext cx="2639201" cy="215295"/>
          </a:xfrm>
          <a:prstGeom prst="round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Lesson Sequence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83766F-F90D-16DA-0B5D-6C45CFCA3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4" y="1638807"/>
            <a:ext cx="2669601" cy="476516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9AF006-8345-7E87-8C49-118F61004A8A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55D052-044F-63B5-AA9F-68E0C8AC7759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52480C-03F3-6ECC-074D-340FF0E0F4A8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B48945-D69A-8059-495E-9C43E8D7C25C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4CDAD3-8B14-5900-D2D5-72CDADFF9C70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EA0F54-4127-33FB-EC9C-18BCF1293CF3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F85321-121E-0193-9611-0896F0582D1B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67E7667-B075-A143-9DB8-B878654D1C0C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793A5C-16F6-0A93-5887-23997D8FEACF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82C966-9061-058A-7930-491407E68FFA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F4908E-A1C2-2D15-0C4C-A773A27206F2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2B0CB3-B885-FE73-C5CF-7A910B8F330B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12E2E2-04E5-A048-E988-CF80A102E2F9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80E0413-3BB4-A4C8-9CF4-5CB945225F4B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48526825-0AFB-0FE3-0017-6C34FE5A8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F1B5DF1-E178-6E63-A930-DB06C775C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4FDF1A5A-1895-4FCB-3426-D32E48637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9CEE14C0-0B39-A17E-433B-51CDEEED5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1FED55D-ACA1-682A-9F36-EEDE6B6B4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14361D9B-E6E7-A3CE-D445-EB9D232E4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54BCCE9-6B68-3928-96DE-E3C3334D6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2FBD0F1-221D-18AA-8AE7-2A08915CE7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50000"/>
          </a:blip>
          <a:srcRect r="68249"/>
          <a:stretch/>
        </p:blipFill>
        <p:spPr>
          <a:xfrm>
            <a:off x="163571" y="136403"/>
            <a:ext cx="702599" cy="6833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59F8A01-1E6F-0652-4679-63E19D4A834D}"/>
              </a:ext>
            </a:extLst>
          </p:cNvPr>
          <p:cNvSpPr txBox="1"/>
          <p:nvPr/>
        </p:nvSpPr>
        <p:spPr>
          <a:xfrm>
            <a:off x="910798" y="1688539"/>
            <a:ext cx="17608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1. Understand there are four seasons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950A7A-CD89-6F53-7AD4-BE38B6BB0367}"/>
              </a:ext>
            </a:extLst>
          </p:cNvPr>
          <p:cNvSpPr txBox="1"/>
          <p:nvPr/>
        </p:nvSpPr>
        <p:spPr>
          <a:xfrm>
            <a:off x="910798" y="2487997"/>
            <a:ext cx="17608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2. Understand the changes that take place in autumn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D52ADD-97E4-F9D1-E9D7-221EE0C13624}"/>
              </a:ext>
            </a:extLst>
          </p:cNvPr>
          <p:cNvSpPr txBox="1"/>
          <p:nvPr/>
        </p:nvSpPr>
        <p:spPr>
          <a:xfrm>
            <a:off x="910798" y="3284413"/>
            <a:ext cx="17608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3. Understand the changes that take place in winter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DBC6B7-B0DB-6A9B-E132-E53C9994AD93}"/>
              </a:ext>
            </a:extLst>
          </p:cNvPr>
          <p:cNvSpPr txBox="1"/>
          <p:nvPr/>
        </p:nvSpPr>
        <p:spPr>
          <a:xfrm>
            <a:off x="910798" y="4100925"/>
            <a:ext cx="17608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4. Understand the changes that take place in spring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D3BC2A-A688-2CD0-55D8-FB6E3988F7C8}"/>
              </a:ext>
            </a:extLst>
          </p:cNvPr>
          <p:cNvSpPr txBox="1"/>
          <p:nvPr/>
        </p:nvSpPr>
        <p:spPr>
          <a:xfrm>
            <a:off x="910798" y="4905338"/>
            <a:ext cx="17608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5. Understand the changes that take place in summer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0EDE8D-E3D5-6E5A-FF96-9E72E8B25C43}"/>
              </a:ext>
            </a:extLst>
          </p:cNvPr>
          <p:cNvSpPr txBox="1"/>
          <p:nvPr/>
        </p:nvSpPr>
        <p:spPr>
          <a:xfrm>
            <a:off x="910798" y="5705149"/>
            <a:ext cx="17608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6. Investigate how you can measure rainfall</a:t>
            </a:r>
          </a:p>
        </p:txBody>
      </p:sp>
      <p:pic>
        <p:nvPicPr>
          <p:cNvPr id="17" name="Picture 16" descr="A picture containing nature, outdoor, clouds, sun&#10;&#10;Description automatically generated">
            <a:extLst>
              <a:ext uri="{FF2B5EF4-FFF2-40B4-BE49-F238E27FC236}">
                <a16:creationId xmlns:a16="http://schemas.microsoft.com/office/drawing/2014/main" id="{5B73B8B6-E359-E564-CDF8-2A2FB801FF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163" b="1"/>
          <a:stretch/>
        </p:blipFill>
        <p:spPr>
          <a:xfrm>
            <a:off x="8311487" y="147070"/>
            <a:ext cx="1441194" cy="7548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6D5D93-9E94-7F10-4EAE-CDEA58B98E8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134" t="4507" r="5913" b="5102"/>
          <a:stretch/>
        </p:blipFill>
        <p:spPr>
          <a:xfrm>
            <a:off x="6925055" y="1532496"/>
            <a:ext cx="2817374" cy="2862910"/>
          </a:xfrm>
          <a:prstGeom prst="rect">
            <a:avLst/>
          </a:prstGeom>
        </p:spPr>
      </p:pic>
      <p:pic>
        <p:nvPicPr>
          <p:cNvPr id="35" name="Picture 34" descr="A group of different colored clothes&#10;&#10;Description automatically generated with low confidence">
            <a:extLst>
              <a:ext uri="{FF2B5EF4-FFF2-40B4-BE49-F238E27FC236}">
                <a16:creationId xmlns:a16="http://schemas.microsoft.com/office/drawing/2014/main" id="{2F09762F-4883-047C-F1E1-C3FEE4EA60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7741"/>
          <a:stretch/>
        </p:blipFill>
        <p:spPr>
          <a:xfrm>
            <a:off x="3212765" y="1711358"/>
            <a:ext cx="3255598" cy="1392006"/>
          </a:xfrm>
          <a:prstGeom prst="rect">
            <a:avLst/>
          </a:prstGeom>
        </p:spPr>
      </p:pic>
      <p:pic>
        <p:nvPicPr>
          <p:cNvPr id="50" name="Picture 49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ABB5E21A-455F-D51D-E0CE-06B73771036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570" b="-1"/>
          <a:stretch/>
        </p:blipFill>
        <p:spPr>
          <a:xfrm>
            <a:off x="2936997" y="4727540"/>
            <a:ext cx="3836557" cy="169619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9F1D104-F53A-1CD9-51EE-023BFCD47F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8826" y="4860857"/>
            <a:ext cx="2774107" cy="1520120"/>
          </a:xfrm>
          <a:prstGeom prst="rect">
            <a:avLst/>
          </a:prstGeom>
        </p:spPr>
      </p:pic>
      <p:pic>
        <p:nvPicPr>
          <p:cNvPr id="53" name="Picture 52" descr="A group of different colored clothes&#10;&#10;Description automatically generated with low confidence">
            <a:extLst>
              <a:ext uri="{FF2B5EF4-FFF2-40B4-BE49-F238E27FC236}">
                <a16:creationId xmlns:a16="http://schemas.microsoft.com/office/drawing/2014/main" id="{FC5539F3-2D89-432F-65E7-149B995BA5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1936"/>
          <a:stretch/>
        </p:blipFill>
        <p:spPr>
          <a:xfrm>
            <a:off x="3225413" y="3332715"/>
            <a:ext cx="3277526" cy="1288883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62A9277-5D77-85E7-1B48-4E4DE5ADEFC6}"/>
              </a:ext>
            </a:extLst>
          </p:cNvPr>
          <p:cNvSpPr/>
          <p:nvPr/>
        </p:nvSpPr>
        <p:spPr>
          <a:xfrm>
            <a:off x="2922589" y="4736851"/>
            <a:ext cx="3850965" cy="1691056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68CD39-060B-3FC6-2A6F-96B7CCF5094B}"/>
              </a:ext>
            </a:extLst>
          </p:cNvPr>
          <p:cNvSpPr txBox="1"/>
          <p:nvPr/>
        </p:nvSpPr>
        <p:spPr>
          <a:xfrm>
            <a:off x="7440267" y="4651725"/>
            <a:ext cx="17608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Months of the year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C63CF4C-6213-46AE-FD60-D1D191081B49}"/>
              </a:ext>
            </a:extLst>
          </p:cNvPr>
          <p:cNvSpPr/>
          <p:nvPr/>
        </p:nvSpPr>
        <p:spPr>
          <a:xfrm>
            <a:off x="6888726" y="4651725"/>
            <a:ext cx="2863955" cy="1782057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3244A4-D548-CC0B-1E88-AC64983A3345}"/>
              </a:ext>
            </a:extLst>
          </p:cNvPr>
          <p:cNvSpPr txBox="1"/>
          <p:nvPr/>
        </p:nvSpPr>
        <p:spPr>
          <a:xfrm>
            <a:off x="3004082" y="5368524"/>
            <a:ext cx="7509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spring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A538CE-E89B-007F-B387-8A25B4EA1488}"/>
              </a:ext>
            </a:extLst>
          </p:cNvPr>
          <p:cNvSpPr txBox="1"/>
          <p:nvPr/>
        </p:nvSpPr>
        <p:spPr>
          <a:xfrm>
            <a:off x="3960128" y="5368524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summer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89BC00-7636-6500-FD3B-083F342F1C05}"/>
              </a:ext>
            </a:extLst>
          </p:cNvPr>
          <p:cNvSpPr txBox="1"/>
          <p:nvPr/>
        </p:nvSpPr>
        <p:spPr>
          <a:xfrm>
            <a:off x="4926220" y="5360735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autumn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6897EC-D7C0-1AC1-DA1C-799913E4F529}"/>
              </a:ext>
            </a:extLst>
          </p:cNvPr>
          <p:cNvSpPr txBox="1"/>
          <p:nvPr/>
        </p:nvSpPr>
        <p:spPr>
          <a:xfrm>
            <a:off x="5879360" y="5362876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winter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326B80-4E34-079A-5C1C-501D854332F2}"/>
              </a:ext>
            </a:extLst>
          </p:cNvPr>
          <p:cNvSpPr txBox="1"/>
          <p:nvPr/>
        </p:nvSpPr>
        <p:spPr>
          <a:xfrm>
            <a:off x="3960128" y="4798186"/>
            <a:ext cx="17608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Seasons of the year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F386B7-6D90-4F28-64C0-DE22F7A03565}"/>
              </a:ext>
            </a:extLst>
          </p:cNvPr>
          <p:cNvSpPr txBox="1"/>
          <p:nvPr/>
        </p:nvSpPr>
        <p:spPr>
          <a:xfrm>
            <a:off x="6893984" y="1200716"/>
            <a:ext cx="2849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Months which fall into each season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D0027C67-FA54-7B23-6955-CBE9759F43A2}"/>
              </a:ext>
            </a:extLst>
          </p:cNvPr>
          <p:cNvSpPr/>
          <p:nvPr/>
        </p:nvSpPr>
        <p:spPr>
          <a:xfrm>
            <a:off x="6890589" y="1188792"/>
            <a:ext cx="2863955" cy="3335869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3E6D36-1C2F-FCC3-8AD8-9EAC52F7636D}"/>
              </a:ext>
            </a:extLst>
          </p:cNvPr>
          <p:cNvSpPr txBox="1"/>
          <p:nvPr/>
        </p:nvSpPr>
        <p:spPr>
          <a:xfrm>
            <a:off x="2929007" y="1255005"/>
            <a:ext cx="38445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Clothing to wear during each season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CBCFBF-185B-57D2-5F1A-141DF56F9E88}"/>
              </a:ext>
            </a:extLst>
          </p:cNvPr>
          <p:cNvSpPr txBox="1"/>
          <p:nvPr/>
        </p:nvSpPr>
        <p:spPr>
          <a:xfrm>
            <a:off x="3476245" y="1500758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summer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DC47D9-9C5D-8B06-C580-3B178C214829}"/>
              </a:ext>
            </a:extLst>
          </p:cNvPr>
          <p:cNvSpPr txBox="1"/>
          <p:nvPr/>
        </p:nvSpPr>
        <p:spPr>
          <a:xfrm>
            <a:off x="5338436" y="1499119"/>
            <a:ext cx="7509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spring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B67438-9D27-FC7C-437F-568D281A51F8}"/>
              </a:ext>
            </a:extLst>
          </p:cNvPr>
          <p:cNvSpPr txBox="1"/>
          <p:nvPr/>
        </p:nvSpPr>
        <p:spPr>
          <a:xfrm>
            <a:off x="5256230" y="3113357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autumn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58CA547-12FB-2CA3-27DB-5DC80A0F5BDE}"/>
              </a:ext>
            </a:extLst>
          </p:cNvPr>
          <p:cNvSpPr txBox="1"/>
          <p:nvPr/>
        </p:nvSpPr>
        <p:spPr>
          <a:xfrm>
            <a:off x="3573306" y="3065320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winter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6C9BF24-3BFA-BE35-EF1A-174C2FC4B45F}"/>
              </a:ext>
            </a:extLst>
          </p:cNvPr>
          <p:cNvSpPr/>
          <p:nvPr/>
        </p:nvSpPr>
        <p:spPr>
          <a:xfrm>
            <a:off x="2922590" y="1255005"/>
            <a:ext cx="3850965" cy="3373957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7E4268-715A-7735-E108-8A0FFCBC8D76}"/>
              </a:ext>
            </a:extLst>
          </p:cNvPr>
          <p:cNvSpPr txBox="1"/>
          <p:nvPr/>
        </p:nvSpPr>
        <p:spPr>
          <a:xfrm>
            <a:off x="5264782" y="222612"/>
            <a:ext cx="262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Careers connected to materials: </a:t>
            </a:r>
          </a:p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meteorologist,  weather forecaster, climatologist</a:t>
            </a:r>
          </a:p>
        </p:txBody>
      </p:sp>
    </p:spTree>
    <p:extLst>
      <p:ext uri="{BB962C8B-B14F-4D97-AF65-F5344CB8AC3E}">
        <p14:creationId xmlns:p14="http://schemas.microsoft.com/office/powerpoint/2010/main" val="122940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712109D1-E34B-0B4F-01F3-FFC57CEAA772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206F1-C7D8-04FD-1B57-08AA67D7DE18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B45C1-DDCE-0E36-1C23-0EC5F3DF2AFC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319946-8C17-16B2-29C1-80F91DE13D58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733167-F8C5-D3C8-8F04-346BA00A9A4C}"/>
              </a:ext>
            </a:extLst>
          </p:cNvPr>
          <p:cNvSpPr txBox="1"/>
          <p:nvPr/>
        </p:nvSpPr>
        <p:spPr>
          <a:xfrm>
            <a:off x="1033946" y="222612"/>
            <a:ext cx="327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Knowledge Organiser: </a:t>
            </a:r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Seasonal Changes</a:t>
            </a: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9AF006-8345-7E87-8C49-118F61004A8A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55D052-044F-63B5-AA9F-68E0C8AC7759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52480C-03F3-6ECC-074D-340FF0E0F4A8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B48945-D69A-8059-495E-9C43E8D7C25C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4CDAD3-8B14-5900-D2D5-72CDADFF9C70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EA0F54-4127-33FB-EC9C-18BCF1293CF3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F85321-121E-0193-9611-0896F0582D1B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67E7667-B075-A143-9DB8-B878654D1C0C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793A5C-16F6-0A93-5887-23997D8FEACF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82C966-9061-058A-7930-491407E68FFA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F4908E-A1C2-2D15-0C4C-A773A27206F2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2B0CB3-B885-FE73-C5CF-7A910B8F330B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12E2E2-04E5-A048-E988-CF80A102E2F9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80E0413-3BB4-A4C8-9CF4-5CB945225F4B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48526825-0AFB-0FE3-0017-6C34FE5A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F1B5DF1-E178-6E63-A930-DB06C775C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4FDF1A5A-1895-4FCB-3426-D32E48637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9CEE14C0-0B39-A17E-433B-51CDEEED5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1FED55D-ACA1-682A-9F36-EEDE6B6B4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14361D9B-E6E7-A3CE-D445-EB9D232E4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54BCCE9-6B68-3928-96DE-E3C3334D6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2FBD0F1-221D-18AA-8AE7-2A08915CE7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50000"/>
          </a:blip>
          <a:srcRect r="68249"/>
          <a:stretch/>
        </p:blipFill>
        <p:spPr>
          <a:xfrm>
            <a:off x="163571" y="136403"/>
            <a:ext cx="702599" cy="683316"/>
          </a:xfrm>
          <a:prstGeom prst="rect">
            <a:avLst/>
          </a:prstGeom>
        </p:spPr>
      </p:pic>
      <p:pic>
        <p:nvPicPr>
          <p:cNvPr id="17" name="Picture 16" descr="A picture containing nature, outdoor, clouds, sun&#10;&#10;Description automatically generated">
            <a:extLst>
              <a:ext uri="{FF2B5EF4-FFF2-40B4-BE49-F238E27FC236}">
                <a16:creationId xmlns:a16="http://schemas.microsoft.com/office/drawing/2014/main" id="{5B73B8B6-E359-E564-CDF8-2A2FB801FF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163" b="1"/>
          <a:stretch/>
        </p:blipFill>
        <p:spPr>
          <a:xfrm>
            <a:off x="8311487" y="147070"/>
            <a:ext cx="1441194" cy="754822"/>
          </a:xfrm>
          <a:prstGeom prst="rect">
            <a:avLst/>
          </a:prstGeom>
        </p:spPr>
      </p:pic>
      <p:pic>
        <p:nvPicPr>
          <p:cNvPr id="35" name="Picture 34" descr="A group of different colored clothes&#10;&#10;Description automatically generated with low confidence">
            <a:extLst>
              <a:ext uri="{FF2B5EF4-FFF2-40B4-BE49-F238E27FC236}">
                <a16:creationId xmlns:a16="http://schemas.microsoft.com/office/drawing/2014/main" id="{2F09762F-4883-047C-F1E1-C3FEE4EA60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8773" b="47741"/>
          <a:stretch/>
        </p:blipFill>
        <p:spPr>
          <a:xfrm>
            <a:off x="5084499" y="2848076"/>
            <a:ext cx="1323382" cy="1104567"/>
          </a:xfrm>
          <a:prstGeom prst="rect">
            <a:avLst/>
          </a:prstGeom>
        </p:spPr>
      </p:pic>
      <p:pic>
        <p:nvPicPr>
          <p:cNvPr id="50" name="Picture 49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ABB5E21A-455F-D51D-E0CE-06B7377103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570" r="75600" b="-1"/>
          <a:stretch/>
        </p:blipFill>
        <p:spPr>
          <a:xfrm>
            <a:off x="9032084" y="1472419"/>
            <a:ext cx="713498" cy="129284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9F1D104-F53A-1CD9-51EE-023BFCD47F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145" y="1589667"/>
            <a:ext cx="2434310" cy="1333922"/>
          </a:xfrm>
          <a:prstGeom prst="rect">
            <a:avLst/>
          </a:prstGeom>
        </p:spPr>
      </p:pic>
      <p:pic>
        <p:nvPicPr>
          <p:cNvPr id="53" name="Picture 52" descr="A group of different colored clothes&#10;&#10;Description automatically generated with low confidence">
            <a:extLst>
              <a:ext uri="{FF2B5EF4-FFF2-40B4-BE49-F238E27FC236}">
                <a16:creationId xmlns:a16="http://schemas.microsoft.com/office/drawing/2014/main" id="{FC5539F3-2D89-432F-65E7-149B995BA5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1936" r="43809"/>
          <a:stretch/>
        </p:blipFill>
        <p:spPr>
          <a:xfrm>
            <a:off x="4910862" y="5302655"/>
            <a:ext cx="1487542" cy="10410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B68CD39-060B-3FC6-2A6F-96B7CCF5094B}"/>
              </a:ext>
            </a:extLst>
          </p:cNvPr>
          <p:cNvSpPr txBox="1"/>
          <p:nvPr/>
        </p:nvSpPr>
        <p:spPr>
          <a:xfrm>
            <a:off x="132988" y="1379412"/>
            <a:ext cx="26888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Circle the months of the year which fall during winter.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C63CF4C-6213-46AE-FD60-D1D191081B49}"/>
              </a:ext>
            </a:extLst>
          </p:cNvPr>
          <p:cNvSpPr/>
          <p:nvPr/>
        </p:nvSpPr>
        <p:spPr>
          <a:xfrm>
            <a:off x="132989" y="1379413"/>
            <a:ext cx="2713138" cy="1629682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3244A4-D548-CC0B-1E88-AC64983A3345}"/>
              </a:ext>
            </a:extLst>
          </p:cNvPr>
          <p:cNvSpPr txBox="1"/>
          <p:nvPr/>
        </p:nvSpPr>
        <p:spPr>
          <a:xfrm>
            <a:off x="6869105" y="2504874"/>
            <a:ext cx="7509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spring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A538CE-E89B-007F-B387-8A25B4EA1488}"/>
              </a:ext>
            </a:extLst>
          </p:cNvPr>
          <p:cNvSpPr txBox="1"/>
          <p:nvPr/>
        </p:nvSpPr>
        <p:spPr>
          <a:xfrm>
            <a:off x="6821167" y="3450596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summer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89BC00-7636-6500-FD3B-083F342F1C05}"/>
              </a:ext>
            </a:extLst>
          </p:cNvPr>
          <p:cNvSpPr txBox="1"/>
          <p:nvPr/>
        </p:nvSpPr>
        <p:spPr>
          <a:xfrm>
            <a:off x="6828001" y="4299068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autumn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6897EC-D7C0-1AC1-DA1C-799913E4F529}"/>
              </a:ext>
            </a:extLst>
          </p:cNvPr>
          <p:cNvSpPr txBox="1"/>
          <p:nvPr/>
        </p:nvSpPr>
        <p:spPr>
          <a:xfrm>
            <a:off x="6821166" y="5239041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winter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326B80-4E34-079A-5C1C-501D854332F2}"/>
              </a:ext>
            </a:extLst>
          </p:cNvPr>
          <p:cNvSpPr txBox="1"/>
          <p:nvPr/>
        </p:nvSpPr>
        <p:spPr>
          <a:xfrm>
            <a:off x="6583500" y="1151927"/>
            <a:ext cx="24392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Draw a line to the picture linked to each season of the year.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3E6D36-1C2F-FCC3-8AD8-9EAC52F7636D}"/>
              </a:ext>
            </a:extLst>
          </p:cNvPr>
          <p:cNvSpPr txBox="1"/>
          <p:nvPr/>
        </p:nvSpPr>
        <p:spPr>
          <a:xfrm>
            <a:off x="2949420" y="1264401"/>
            <a:ext cx="35307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Draw a line to the clothing to wear during each season.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CBCFBF-185B-57D2-5F1A-141DF56F9E88}"/>
              </a:ext>
            </a:extLst>
          </p:cNvPr>
          <p:cNvSpPr txBox="1"/>
          <p:nvPr/>
        </p:nvSpPr>
        <p:spPr>
          <a:xfrm>
            <a:off x="3203499" y="4437568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summer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DC47D9-9C5D-8B06-C580-3B178C214829}"/>
              </a:ext>
            </a:extLst>
          </p:cNvPr>
          <p:cNvSpPr txBox="1"/>
          <p:nvPr/>
        </p:nvSpPr>
        <p:spPr>
          <a:xfrm>
            <a:off x="3205886" y="5630600"/>
            <a:ext cx="7509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spring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B67438-9D27-FC7C-437F-568D281A51F8}"/>
              </a:ext>
            </a:extLst>
          </p:cNvPr>
          <p:cNvSpPr txBox="1"/>
          <p:nvPr/>
        </p:nvSpPr>
        <p:spPr>
          <a:xfrm>
            <a:off x="3140723" y="2150522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autumn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58CA547-12FB-2CA3-27DB-5DC80A0F5BDE}"/>
              </a:ext>
            </a:extLst>
          </p:cNvPr>
          <p:cNvSpPr txBox="1"/>
          <p:nvPr/>
        </p:nvSpPr>
        <p:spPr>
          <a:xfrm>
            <a:off x="3176030" y="3244536"/>
            <a:ext cx="833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winter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6C9BF24-3BFA-BE35-EF1A-174C2FC4B45F}"/>
              </a:ext>
            </a:extLst>
          </p:cNvPr>
          <p:cNvSpPr/>
          <p:nvPr/>
        </p:nvSpPr>
        <p:spPr>
          <a:xfrm>
            <a:off x="2952242" y="1255005"/>
            <a:ext cx="3542373" cy="5186287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01562-7EF1-47C7-3245-175AB5F5CDA1}"/>
              </a:ext>
            </a:extLst>
          </p:cNvPr>
          <p:cNvSpPr txBox="1"/>
          <p:nvPr/>
        </p:nvSpPr>
        <p:spPr>
          <a:xfrm>
            <a:off x="5297380" y="222612"/>
            <a:ext cx="262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Before and After Test</a:t>
            </a:r>
            <a:endParaRPr lang="en-GB" sz="12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308BCE7-DA8F-E630-537D-04B183C7B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144" y="3308112"/>
            <a:ext cx="2434310" cy="13339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92EC569-B88B-498E-7A51-EFFA3C8A02A6}"/>
              </a:ext>
            </a:extLst>
          </p:cNvPr>
          <p:cNvSpPr txBox="1"/>
          <p:nvPr/>
        </p:nvSpPr>
        <p:spPr>
          <a:xfrm>
            <a:off x="132987" y="3097857"/>
            <a:ext cx="26888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Circle the months of the year which fall during summer.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A3FD772-B138-D7B8-A802-A33D45A0D796}"/>
              </a:ext>
            </a:extLst>
          </p:cNvPr>
          <p:cNvSpPr/>
          <p:nvPr/>
        </p:nvSpPr>
        <p:spPr>
          <a:xfrm>
            <a:off x="132988" y="3097858"/>
            <a:ext cx="2713138" cy="1629682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7FBE94E-D50D-DC49-3125-2440E7C036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966" y="5026556"/>
            <a:ext cx="2434310" cy="133392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B767A9-697F-468C-8144-C2B82D1E67F0}"/>
              </a:ext>
            </a:extLst>
          </p:cNvPr>
          <p:cNvSpPr txBox="1"/>
          <p:nvPr/>
        </p:nvSpPr>
        <p:spPr>
          <a:xfrm>
            <a:off x="135809" y="4816301"/>
            <a:ext cx="26888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Circle the months of the year which fall during spring.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C2709AF-2E5C-CFF2-123A-5194E4AF9392}"/>
              </a:ext>
            </a:extLst>
          </p:cNvPr>
          <p:cNvSpPr/>
          <p:nvPr/>
        </p:nvSpPr>
        <p:spPr>
          <a:xfrm>
            <a:off x="135810" y="4816302"/>
            <a:ext cx="2713138" cy="1629682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A group of different colored clothes&#10;&#10;Description automatically generated with low confidence">
            <a:extLst>
              <a:ext uri="{FF2B5EF4-FFF2-40B4-BE49-F238E27FC236}">
                <a16:creationId xmlns:a16="http://schemas.microsoft.com/office/drawing/2014/main" id="{F5B75155-2731-CEDD-1DC5-D61E7950EE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773" b="47741"/>
          <a:stretch/>
        </p:blipFill>
        <p:spPr>
          <a:xfrm>
            <a:off x="5022079" y="1726598"/>
            <a:ext cx="1281251" cy="1069402"/>
          </a:xfrm>
          <a:prstGeom prst="rect">
            <a:avLst/>
          </a:prstGeom>
        </p:spPr>
      </p:pic>
      <p:pic>
        <p:nvPicPr>
          <p:cNvPr id="46" name="Picture 45" descr="A group of different colored clothes&#10;&#10;Description automatically generated with low confidence">
            <a:extLst>
              <a:ext uri="{FF2B5EF4-FFF2-40B4-BE49-F238E27FC236}">
                <a16:creationId xmlns:a16="http://schemas.microsoft.com/office/drawing/2014/main" id="{E39B9C96-ED0D-BE05-3728-74D2FCF41E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543" t="51936"/>
          <a:stretch/>
        </p:blipFill>
        <p:spPr>
          <a:xfrm>
            <a:off x="4977894" y="3992807"/>
            <a:ext cx="1325436" cy="1172412"/>
          </a:xfrm>
          <a:prstGeom prst="rect">
            <a:avLst/>
          </a:prstGeom>
        </p:spPr>
      </p:pic>
      <p:pic>
        <p:nvPicPr>
          <p:cNvPr id="49" name="Picture 48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E31A8BE9-A829-280D-00AC-4AC3C30E0D8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652" t="-570" r="50058" b="-1"/>
          <a:stretch/>
        </p:blipFill>
        <p:spPr>
          <a:xfrm>
            <a:off x="9032084" y="2753971"/>
            <a:ext cx="719686" cy="1258127"/>
          </a:xfrm>
          <a:prstGeom prst="rect">
            <a:avLst/>
          </a:prstGeom>
        </p:spPr>
      </p:pic>
      <p:pic>
        <p:nvPicPr>
          <p:cNvPr id="51" name="Picture 50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7C0F4186-FF20-3456-FBA3-B577B74168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542" t="1684" r="25159" b="-1"/>
          <a:stretch/>
        </p:blipFill>
        <p:spPr>
          <a:xfrm>
            <a:off x="9024197" y="3991302"/>
            <a:ext cx="722963" cy="1235090"/>
          </a:xfrm>
          <a:prstGeom prst="rect">
            <a:avLst/>
          </a:prstGeom>
        </p:spPr>
      </p:pic>
      <p:pic>
        <p:nvPicPr>
          <p:cNvPr id="70" name="Picture 69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2D61170F-5EBB-1319-A3A8-95C04AC1B9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4755" t="2310" b="-2"/>
          <a:stretch/>
        </p:blipFill>
        <p:spPr>
          <a:xfrm>
            <a:off x="9028930" y="5214171"/>
            <a:ext cx="713499" cy="1213736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62A9277-5D77-85E7-1B48-4E4DE5ADEFC6}"/>
              </a:ext>
            </a:extLst>
          </p:cNvPr>
          <p:cNvSpPr/>
          <p:nvPr/>
        </p:nvSpPr>
        <p:spPr>
          <a:xfrm>
            <a:off x="6639194" y="1151927"/>
            <a:ext cx="3103235" cy="5275980"/>
          </a:xfrm>
          <a:prstGeom prst="roundRect">
            <a:avLst>
              <a:gd name="adj" fmla="val 2197"/>
            </a:avLst>
          </a:prstGeom>
          <a:noFill/>
          <a:ln w="19050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1">
            <a:extLst>
              <a:ext uri="{FF2B5EF4-FFF2-40B4-BE49-F238E27FC236}">
                <a16:creationId xmlns:a16="http://schemas.microsoft.com/office/drawing/2014/main" id="{C66B4206-E1B4-00DA-326D-1E6E9C91B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660450"/>
              </p:ext>
            </p:extLst>
          </p:nvPr>
        </p:nvGraphicFramePr>
        <p:xfrm>
          <a:off x="242600" y="1429533"/>
          <a:ext cx="9499829" cy="4996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596">
                  <a:extLst>
                    <a:ext uri="{9D8B030D-6E8A-4147-A177-3AD203B41FA5}">
                      <a16:colId xmlns:a16="http://schemas.microsoft.com/office/drawing/2014/main" val="1483215143"/>
                    </a:ext>
                  </a:extLst>
                </a:gridCol>
                <a:gridCol w="7835233">
                  <a:extLst>
                    <a:ext uri="{9D8B030D-6E8A-4147-A177-3AD203B41FA5}">
                      <a16:colId xmlns:a16="http://schemas.microsoft.com/office/drawing/2014/main" val="2925171619"/>
                    </a:ext>
                  </a:extLst>
                </a:gridCol>
              </a:tblGrid>
              <a:tr h="62454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season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6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 one of 4 parts of the year; spring, summer, autumn and winter</a:t>
                      </a:r>
                      <a:endParaRPr lang="en-GB" sz="16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030005"/>
                  </a:ext>
                </a:extLst>
              </a:tr>
              <a:tr h="62454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spring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6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season between March and May</a:t>
                      </a:r>
                      <a:endParaRPr lang="en-GB" sz="16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247378"/>
                  </a:ext>
                </a:extLst>
              </a:tr>
              <a:tr h="62454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summer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6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season between June and August</a:t>
                      </a:r>
                      <a:endParaRPr lang="en-GB" sz="16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023632"/>
                  </a:ext>
                </a:extLst>
              </a:tr>
              <a:tr h="62454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autumn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6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season between September and November</a:t>
                      </a:r>
                      <a:endParaRPr lang="en-GB" sz="16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613245"/>
                  </a:ext>
                </a:extLst>
              </a:tr>
              <a:tr h="62454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winter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season between December and February</a:t>
                      </a:r>
                      <a:endParaRPr lang="en-GB" sz="16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498645"/>
                  </a:ext>
                </a:extLst>
              </a:tr>
              <a:tr h="62454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hibernate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to sleep through the winter</a:t>
                      </a:r>
                      <a:endParaRPr lang="en-GB" sz="16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258047"/>
                  </a:ext>
                </a:extLst>
              </a:tr>
              <a:tr h="62454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temperature 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how warm or cool something is</a:t>
                      </a:r>
                      <a:endParaRPr lang="en-GB" sz="16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783738"/>
                  </a:ext>
                </a:extLst>
              </a:tr>
              <a:tr h="62454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weather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6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the conditions and temperature outside</a:t>
                      </a:r>
                      <a:endParaRPr lang="en-GB" sz="16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29848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B45727C-7D62-5150-7D69-0A133C4496CE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D5C21-72F7-0C75-4753-6AB6760A0995}"/>
              </a:ext>
            </a:extLst>
          </p:cNvPr>
          <p:cNvSpPr txBox="1"/>
          <p:nvPr/>
        </p:nvSpPr>
        <p:spPr>
          <a:xfrm>
            <a:off x="689657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448CC-FAC7-CAE9-79AC-61DC2CFAE359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8">
            <a:extLst>
              <a:ext uri="{FF2B5EF4-FFF2-40B4-BE49-F238E27FC236}">
                <a16:creationId xmlns:a16="http://schemas.microsoft.com/office/drawing/2014/main" id="{9C6F49E9-F7DC-8017-33A5-455F8D3CA112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D53AF-5ABA-6D8F-7ED3-455FEAD2224A}"/>
              </a:ext>
            </a:extLst>
          </p:cNvPr>
          <p:cNvSpPr txBox="1"/>
          <p:nvPr/>
        </p:nvSpPr>
        <p:spPr>
          <a:xfrm>
            <a:off x="1033946" y="222612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Unit Rocket Words: Year 1 – </a:t>
            </a:r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Seasonal Changes   </a:t>
            </a: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2D068C-E781-D32C-22A7-67D0803254D9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119AF8-C0CA-F3A5-1438-385B82714DCD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3E90E7-A3D4-64B3-300F-A7E1E97732F9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81206A-455F-9361-2C40-4BBADAA0D0E5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EAB56D-2D49-B161-D27A-79534723532D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91CB9B-3699-58BC-7583-6D0A84BEDD9C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E0A410-63AF-B7DC-0674-9BEDE88E467D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3D2A14-74CE-5AA9-C262-A4276681F772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961A635-F492-340D-DBC6-001BFC2FBFAF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47C7B8-0010-6371-5040-2993CF166C1C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61570F2-B3A2-EDD2-ACD4-045C4A90F532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977AC0D-044D-E5E2-3C85-5323959E2E5B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FF43A0-C6EA-CEE2-9374-B7551DF64295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4AD3E19-7C64-2A59-6E5D-F90E4327167E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3DE44DB8-1A1B-8BC1-8A45-CB979B3AB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8FDD685C-1CFA-E36F-740C-84C7D63B5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5AD0DAED-664F-4BD7-DCBD-94C344BEF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69111FAF-D4A5-AA76-2C27-8C7C85025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847EC96-08E1-9CC4-FA1A-CA66CD6A5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D6A5873E-3B1D-8504-7040-862105B26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4C5D5A5E-0EE1-6135-075F-5CC220BAD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31" name="Picture 3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547CF056-DA4D-7063-4580-4D5971E669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grpSp>
        <p:nvGrpSpPr>
          <p:cNvPr id="32" name="Google Shape;231;p3">
            <a:extLst>
              <a:ext uri="{FF2B5EF4-FFF2-40B4-BE49-F238E27FC236}">
                <a16:creationId xmlns:a16="http://schemas.microsoft.com/office/drawing/2014/main" id="{B140FA7F-0909-C2C2-8A3D-3DECE6AC7FDE}"/>
              </a:ext>
            </a:extLst>
          </p:cNvPr>
          <p:cNvGrpSpPr/>
          <p:nvPr/>
        </p:nvGrpSpPr>
        <p:grpSpPr>
          <a:xfrm>
            <a:off x="3922569" y="1012383"/>
            <a:ext cx="2691987" cy="618583"/>
            <a:chOff x="4168240" y="976588"/>
            <a:chExt cx="2385997" cy="618583"/>
          </a:xfrm>
        </p:grpSpPr>
        <p:pic>
          <p:nvPicPr>
            <p:cNvPr id="33" name="Google Shape;232;p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37B1CA2-7156-F2E1-37D3-FD73C31838F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68240" y="976588"/>
              <a:ext cx="2385997" cy="617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233;p3">
              <a:extLst>
                <a:ext uri="{FF2B5EF4-FFF2-40B4-BE49-F238E27FC236}">
                  <a16:creationId xmlns:a16="http://schemas.microsoft.com/office/drawing/2014/main" id="{0E2E7428-15CB-AA33-6E86-D3E0CE5BA9A8}"/>
                </a:ext>
              </a:extLst>
            </p:cNvPr>
            <p:cNvSpPr/>
            <p:nvPr/>
          </p:nvSpPr>
          <p:spPr>
            <a:xfrm>
              <a:off x="4443387" y="1110052"/>
              <a:ext cx="1738462" cy="234537"/>
            </a:xfrm>
            <a:prstGeom prst="rect">
              <a:avLst/>
            </a:prstGeom>
            <a:solidFill>
              <a:srgbClr val="55C7CC"/>
            </a:solidFill>
            <a:ln w="12700" cap="flat" cmpd="sng">
              <a:solidFill>
                <a:srgbClr val="55C7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 Rounded MT Bold" panose="020F070403050403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34;p3">
              <a:extLst>
                <a:ext uri="{FF2B5EF4-FFF2-40B4-BE49-F238E27FC236}">
                  <a16:creationId xmlns:a16="http://schemas.microsoft.com/office/drawing/2014/main" id="{6EDB5B08-CDD7-ECB4-FA9A-D31502BE0700}"/>
                </a:ext>
              </a:extLst>
            </p:cNvPr>
            <p:cNvSpPr txBox="1"/>
            <p:nvPr/>
          </p:nvSpPr>
          <p:spPr>
            <a:xfrm>
              <a:off x="4639439" y="1071991"/>
              <a:ext cx="138845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 Rounded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Arial Rounded MT Bold" panose="020F0704030504030204" pitchFamily="34" charset="77"/>
                  <a:ea typeface="Arial Rounded"/>
                  <a:cs typeface="Arial Rounded"/>
                  <a:sym typeface="Arial Rounded"/>
                </a:rPr>
                <a:t>Rocket Words</a:t>
              </a:r>
              <a:endParaRPr dirty="0">
                <a:latin typeface="Arial Rounded MT Bold" panose="020F0704030504030204" pitchFamily="34" charset="77"/>
              </a:endParaRPr>
            </a:p>
          </p:txBody>
        </p:sp>
      </p:grpSp>
      <p:pic>
        <p:nvPicPr>
          <p:cNvPr id="37" name="Picture 36" descr="A picture containing nature, outdoor, clouds, sun&#10;&#10;Description automatically generated">
            <a:extLst>
              <a:ext uri="{FF2B5EF4-FFF2-40B4-BE49-F238E27FC236}">
                <a16:creationId xmlns:a16="http://schemas.microsoft.com/office/drawing/2014/main" id="{E58231AF-12B7-3967-3253-28FDF4F85B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163" b="1"/>
          <a:stretch/>
        </p:blipFill>
        <p:spPr>
          <a:xfrm>
            <a:off x="8311487" y="147070"/>
            <a:ext cx="1441194" cy="75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1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273</Words>
  <Application>Microsoft Office PowerPoint</Application>
  <PresentationFormat>A4 Paper (210x297 mm)</PresentationFormat>
  <Paragraphs>58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Rounded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cyendall</cp:lastModifiedBy>
  <cp:revision>23</cp:revision>
  <dcterms:created xsi:type="dcterms:W3CDTF">2022-07-14T08:20:57Z</dcterms:created>
  <dcterms:modified xsi:type="dcterms:W3CDTF">2023-06-14T19:22:33Z</dcterms:modified>
</cp:coreProperties>
</file>