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6A10A5-8CAA-4243-8BC4-A1BB56DF5A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02DA6-E610-4EEA-B39F-D4D8129F0B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B811BB-9513-4BDA-A279-92AC9A4EA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247C9B-2B74-4ADB-A50A-5105FA7A28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D68B6-1929-4BF4-A4B3-071E94F9F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50324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B205-7007-4365-BFEB-1A44DA451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93FD6C-6218-4854-A530-9D831B2D18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26F3AE-FA58-4CCF-A741-86FBD53D72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E02C26-3E0E-49AB-9FD7-A921D207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82174-03A3-48EB-81FD-4BD6A5DF1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903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2DCBA0-A500-431D-B3D0-CC273B8372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DD8C51B-D935-4667-80A7-B0C2F81D57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317AB2-82D2-4F6E-AA20-928479494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FE9D89-E697-403B-9F01-8A5A30F20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E72C8-F0C3-4F11-8A12-993EA15253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7302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79C28-216C-424D-8DA5-E12EF0718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F29551-644B-4E38-90D7-03199BF0D3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7E330D-597D-477A-AC31-9531CA59B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121E05-2A3F-4C4E-95E8-D2C21414A5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D0ADDF-EAA5-411D-9ED5-46AAA605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185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B849A2-C9E2-4B20-9250-9DA209F937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735072-B42F-4DD2-8009-B3B52007FE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B8DBB-FDC7-4713-BAB9-E01D923A1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AEADFC-4260-413D-B4B8-733879AA6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EA605-677A-416D-85A0-B146CEE64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5262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6FF033-7EE4-49C1-9CCF-ABB54BEC77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2FE158-086E-4E1E-940C-D64B620347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517117-50F7-4255-9786-49A93E2585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53786F-1111-4A52-89DF-1037D8C79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F025F0-1C81-48EA-8A3F-ACE959A0F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CA0451-4B12-4A38-A17E-85F5C85FC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15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1EF58-0352-4F0A-B3D7-DB923C883C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F0EE5E-4CA3-4320-A24F-4509F096B9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8A3BAF-B975-4DB5-A62E-0214F992C1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D2F203-4299-4CEA-9981-999BA82958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2C5DA6-5019-4E04-815E-368A6E07A94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90B3786-FEE7-43D4-85A4-4D4AB9C34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B1B9B8-D7CA-479C-86CC-9335EC546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6A017BF-491A-43C0-92A2-E87067E1F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92901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64A77-1CD2-466F-91ED-6357DF814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E85B44A-844C-4DC3-BF83-B4DE109EE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F60897-6834-4FB7-BAC6-8B643A94C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97521F-A690-4479-89C4-7A1F8EB8B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45721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1671D77-CF5D-430A-A722-55159BAAF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46D167-F59F-4DED-A551-15A72C1BDC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808E55-F432-47FA-A53A-F1757C0F51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098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71DC2F-A505-4D44-A9FA-493CD641A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7AB6E2-A1E0-4E62-81A7-5AA90101DC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BCB9D06-BF11-494E-9794-2BE06C8A1A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454E23-BBDA-466F-9508-FD6F36EFA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D1B4D2C-EBB8-4CF4-9D97-B62B0C7CA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E234B-7A24-4843-8004-53F231DB6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6760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AA0C-E5C0-4D4A-811A-BA3F717DC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7DB235-147B-42EE-90D2-493088703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AB606B-B626-4B13-8D98-55D00668D4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08149F-5FD3-4FE1-B8C2-E8BC12446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7DB567-5712-48D2-8858-5E6D36B43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5073FD-B4A9-454E-B7EE-721A20B34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117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280092-58FB-4DF8-8810-890621022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787027-D263-4A59-9D6F-AD8B228C24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12B9EE-A3D6-4CD7-B783-F952B354F6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B025-4A7A-4E72-8E1B-C625C3896E63}" type="datetimeFigureOut">
              <a:rPr lang="en-GB" smtClean="0"/>
              <a:t>21/08/2023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C5F91E-A238-4AF9-B2CE-714F1954B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329DB3-F72F-4736-B51F-ACF8452A0B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21B48-7C7D-46E9-BF62-678310529E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5578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DE4CFC4-2D56-4F47-89D3-4D3195F29B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557" y="1739154"/>
            <a:ext cx="11665258" cy="413699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67B2A56-7C52-44C5-BC07-21DF57F68218}"/>
              </a:ext>
            </a:extLst>
          </p:cNvPr>
          <p:cNvSpPr txBox="1"/>
          <p:nvPr/>
        </p:nvSpPr>
        <p:spPr>
          <a:xfrm>
            <a:off x="3195961" y="97654"/>
            <a:ext cx="5930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/>
              <a:t>Belton C of E Primary School: Road to Success</a:t>
            </a:r>
          </a:p>
          <a:p>
            <a:pPr algn="ctr"/>
            <a:r>
              <a:rPr lang="en-GB" dirty="0"/>
              <a:t>GEOGRAPHY – 2 Year plan</a:t>
            </a:r>
          </a:p>
          <a:p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9C19DE-29D0-4C87-AACE-EE7DF005D6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14842" y="156224"/>
            <a:ext cx="961747" cy="9834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947FBE-D254-449A-BA79-92A9FAA67A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0921" y="49405"/>
            <a:ext cx="727968" cy="70320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E6755DE-BAE9-4D48-8270-0EF862BFDE9D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b="35104"/>
          <a:stretch/>
        </p:blipFill>
        <p:spPr>
          <a:xfrm>
            <a:off x="375821" y="1121010"/>
            <a:ext cx="798989" cy="63676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438B7B5-20F2-44B5-87C6-5481EC6BC6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63407" y="1115295"/>
            <a:ext cx="798645" cy="6401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97D8EAEB-F5E6-44E4-B949-2990D9407DE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37825" y="4590884"/>
            <a:ext cx="798645" cy="640135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ED4B9195-C67D-4142-98D2-35302B15FE1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236572" y="1531851"/>
            <a:ext cx="798645" cy="640135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BD2A867-2286-42EB-B9CE-2E51D8A19EF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177" y="2845896"/>
            <a:ext cx="798645" cy="640135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FED858C7-7E87-43A4-B32F-866098F372B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64084" y="2833082"/>
            <a:ext cx="798645" cy="640135"/>
          </a:xfrm>
          <a:prstGeom prst="rect">
            <a:avLst/>
          </a:prstGeom>
        </p:spPr>
      </p:pic>
      <p:sp>
        <p:nvSpPr>
          <p:cNvPr id="16" name="Speech Bubble: Oval 15">
            <a:extLst>
              <a:ext uri="{FF2B5EF4-FFF2-40B4-BE49-F238E27FC236}">
                <a16:creationId xmlns:a16="http://schemas.microsoft.com/office/drawing/2014/main" id="{DE41CCCD-2F9D-47F1-90CC-9BABC2B99F95}"/>
              </a:ext>
            </a:extLst>
          </p:cNvPr>
          <p:cNvSpPr/>
          <p:nvPr/>
        </p:nvSpPr>
        <p:spPr>
          <a:xfrm>
            <a:off x="1207364" y="887767"/>
            <a:ext cx="1956043" cy="754602"/>
          </a:xfrm>
          <a:prstGeom prst="wedgeEllipseCallout">
            <a:avLst>
              <a:gd name="adj1" fmla="val -38140"/>
              <a:gd name="adj2" fmla="val 78961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EYFS Framework</a:t>
            </a:r>
          </a:p>
          <a:p>
            <a:pPr algn="ctr"/>
            <a:r>
              <a:rPr lang="en-GB" sz="1050" dirty="0"/>
              <a:t>Understanding the World</a:t>
            </a:r>
          </a:p>
        </p:txBody>
      </p:sp>
      <p:sp>
        <p:nvSpPr>
          <p:cNvPr id="19" name="Speech Bubble: Oval 18">
            <a:extLst>
              <a:ext uri="{FF2B5EF4-FFF2-40B4-BE49-F238E27FC236}">
                <a16:creationId xmlns:a16="http://schemas.microsoft.com/office/drawing/2014/main" id="{4DB6BBEB-D8E3-42D1-934F-CE572EEBDA88}"/>
              </a:ext>
            </a:extLst>
          </p:cNvPr>
          <p:cNvSpPr/>
          <p:nvPr/>
        </p:nvSpPr>
        <p:spPr>
          <a:xfrm>
            <a:off x="4057095" y="916511"/>
            <a:ext cx="1369330" cy="754602"/>
          </a:xfrm>
          <a:prstGeom prst="wedgeEllipseCallout">
            <a:avLst>
              <a:gd name="adj1" fmla="val -40409"/>
              <a:gd name="adj2" fmla="val 6013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What’s the Geography like where I live?</a:t>
            </a:r>
          </a:p>
        </p:txBody>
      </p:sp>
      <p:sp>
        <p:nvSpPr>
          <p:cNvPr id="20" name="Speech Bubble: Oval 19">
            <a:extLst>
              <a:ext uri="{FF2B5EF4-FFF2-40B4-BE49-F238E27FC236}">
                <a16:creationId xmlns:a16="http://schemas.microsoft.com/office/drawing/2014/main" id="{ABC1012B-EEF4-4C44-AE4A-4B6BDC9A23F3}"/>
              </a:ext>
            </a:extLst>
          </p:cNvPr>
          <p:cNvSpPr/>
          <p:nvPr/>
        </p:nvSpPr>
        <p:spPr>
          <a:xfrm>
            <a:off x="5458979" y="777250"/>
            <a:ext cx="2411940" cy="754601"/>
          </a:xfrm>
          <a:prstGeom prst="wedgeEllipseCallout">
            <a:avLst>
              <a:gd name="adj1" fmla="val -9905"/>
              <a:gd name="adj2" fmla="val 11190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How does the geography of Kampong Ayer compare with where I live?</a:t>
            </a:r>
          </a:p>
        </p:txBody>
      </p:sp>
      <p:sp>
        <p:nvSpPr>
          <p:cNvPr id="21" name="Speech Bubble: Oval 20">
            <a:extLst>
              <a:ext uri="{FF2B5EF4-FFF2-40B4-BE49-F238E27FC236}">
                <a16:creationId xmlns:a16="http://schemas.microsoft.com/office/drawing/2014/main" id="{21EF5E1E-B7C2-4E41-8789-BBF0CE109001}"/>
              </a:ext>
            </a:extLst>
          </p:cNvPr>
          <p:cNvSpPr/>
          <p:nvPr/>
        </p:nvSpPr>
        <p:spPr>
          <a:xfrm>
            <a:off x="7936470" y="949049"/>
            <a:ext cx="1222329" cy="754602"/>
          </a:xfrm>
          <a:prstGeom prst="wedgeEllipseCallout">
            <a:avLst>
              <a:gd name="adj1" fmla="val -40409"/>
              <a:gd name="adj2" fmla="val 6013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How does the weather affect our lives?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54A842F-7B73-432D-B487-9B712EED88E5}"/>
              </a:ext>
            </a:extLst>
          </p:cNvPr>
          <p:cNvSpPr txBox="1"/>
          <p:nvPr/>
        </p:nvSpPr>
        <p:spPr>
          <a:xfrm>
            <a:off x="441096" y="1190935"/>
            <a:ext cx="701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EYFS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4A9284-6C5F-4FB5-A25E-95A155B489FA}"/>
              </a:ext>
            </a:extLst>
          </p:cNvPr>
          <p:cNvSpPr txBox="1"/>
          <p:nvPr/>
        </p:nvSpPr>
        <p:spPr>
          <a:xfrm>
            <a:off x="3186907" y="1190935"/>
            <a:ext cx="701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KS1 (A)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5003CAB-DBD4-4CF5-A825-419657DE8BCF}"/>
              </a:ext>
            </a:extLst>
          </p:cNvPr>
          <p:cNvSpPr txBox="1"/>
          <p:nvPr/>
        </p:nvSpPr>
        <p:spPr>
          <a:xfrm>
            <a:off x="9285114" y="1597594"/>
            <a:ext cx="7013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chemeClr val="bg1"/>
                </a:solidFill>
              </a:rPr>
              <a:t>KS1 (B)</a:t>
            </a:r>
          </a:p>
        </p:txBody>
      </p:sp>
      <p:sp>
        <p:nvSpPr>
          <p:cNvPr id="26" name="Speech Bubble: Oval 25">
            <a:extLst>
              <a:ext uri="{FF2B5EF4-FFF2-40B4-BE49-F238E27FC236}">
                <a16:creationId xmlns:a16="http://schemas.microsoft.com/office/drawing/2014/main" id="{1090E454-3224-4F07-A168-C15F606C18D2}"/>
              </a:ext>
            </a:extLst>
          </p:cNvPr>
          <p:cNvSpPr/>
          <p:nvPr/>
        </p:nvSpPr>
        <p:spPr>
          <a:xfrm>
            <a:off x="9260027" y="3555157"/>
            <a:ext cx="2239070" cy="595752"/>
          </a:xfrm>
          <a:prstGeom prst="wedgeEllipseCallout">
            <a:avLst>
              <a:gd name="adj1" fmla="val -64387"/>
              <a:gd name="adj2" fmla="val -521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What do we find at places where the land meets the sea?</a:t>
            </a:r>
          </a:p>
        </p:txBody>
      </p:sp>
      <p:sp>
        <p:nvSpPr>
          <p:cNvPr id="27" name="Speech Bubble: Oval 26">
            <a:extLst>
              <a:ext uri="{FF2B5EF4-FFF2-40B4-BE49-F238E27FC236}">
                <a16:creationId xmlns:a16="http://schemas.microsoft.com/office/drawing/2014/main" id="{71C881EA-F847-474A-985F-6A687FAEA12C}"/>
              </a:ext>
            </a:extLst>
          </p:cNvPr>
          <p:cNvSpPr/>
          <p:nvPr/>
        </p:nvSpPr>
        <p:spPr>
          <a:xfrm>
            <a:off x="10014027" y="2930586"/>
            <a:ext cx="1673010" cy="553136"/>
          </a:xfrm>
          <a:prstGeom prst="wedgeEllipseCallout">
            <a:avLst>
              <a:gd name="adj1" fmla="val -65270"/>
              <a:gd name="adj2" fmla="val -7587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Why does it matter where our food comes from?</a:t>
            </a:r>
          </a:p>
        </p:txBody>
      </p:sp>
      <p:sp>
        <p:nvSpPr>
          <p:cNvPr id="28" name="Speech Bubble: Oval 27">
            <a:extLst>
              <a:ext uri="{FF2B5EF4-FFF2-40B4-BE49-F238E27FC236}">
                <a16:creationId xmlns:a16="http://schemas.microsoft.com/office/drawing/2014/main" id="{4FA5A339-5D39-4069-BC61-0EAB51FD2E61}"/>
              </a:ext>
            </a:extLst>
          </p:cNvPr>
          <p:cNvSpPr/>
          <p:nvPr/>
        </p:nvSpPr>
        <p:spPr>
          <a:xfrm>
            <a:off x="10038264" y="2265922"/>
            <a:ext cx="1883730" cy="553136"/>
          </a:xfrm>
          <a:prstGeom prst="wedgeEllipseCallout">
            <a:avLst>
              <a:gd name="adj1" fmla="val -78958"/>
              <a:gd name="adj2" fmla="val -2017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dirty="0"/>
              <a:t>Why don’t penguins need to fly??</a:t>
            </a:r>
          </a:p>
        </p:txBody>
      </p:sp>
      <p:sp>
        <p:nvSpPr>
          <p:cNvPr id="29" name="Speech Bubble: Oval 28">
            <a:extLst>
              <a:ext uri="{FF2B5EF4-FFF2-40B4-BE49-F238E27FC236}">
                <a16:creationId xmlns:a16="http://schemas.microsoft.com/office/drawing/2014/main" id="{875E2CAC-EFD5-410D-9D35-8DE824B5CD0D}"/>
              </a:ext>
            </a:extLst>
          </p:cNvPr>
          <p:cNvSpPr/>
          <p:nvPr/>
        </p:nvSpPr>
        <p:spPr>
          <a:xfrm>
            <a:off x="295275" y="2295015"/>
            <a:ext cx="1561635" cy="754602"/>
          </a:xfrm>
          <a:prstGeom prst="wedgeEllipseCallout">
            <a:avLst>
              <a:gd name="adj1" fmla="val -16657"/>
              <a:gd name="adj2" fmla="val -7515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/>
              <a:t>EYFS Framework</a:t>
            </a:r>
          </a:p>
          <a:p>
            <a:pPr algn="ctr"/>
            <a:r>
              <a:rPr lang="en-GB" sz="1050" dirty="0"/>
              <a:t>Understanding the World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B5EC9B1-BF1E-4A9D-B9B9-5B5F94D2DC2A}"/>
              </a:ext>
            </a:extLst>
          </p:cNvPr>
          <p:cNvSpPr txBox="1"/>
          <p:nvPr/>
        </p:nvSpPr>
        <p:spPr>
          <a:xfrm>
            <a:off x="2748396" y="2871021"/>
            <a:ext cx="701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LKS2 (B)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5CDE1E8-BBCE-4140-BC89-773F28D426B1}"/>
              </a:ext>
            </a:extLst>
          </p:cNvPr>
          <p:cNvSpPr txBox="1"/>
          <p:nvPr/>
        </p:nvSpPr>
        <p:spPr>
          <a:xfrm>
            <a:off x="8003485" y="2888964"/>
            <a:ext cx="7013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chemeClr val="bg1"/>
                </a:solidFill>
              </a:rPr>
              <a:t>LKS2 (A)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3F528252-AE02-4B0E-A4AC-960E5EBB106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8450" y="4454645"/>
            <a:ext cx="798645" cy="640135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2D770A14-7BAE-4DC9-9CE8-5333707233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96392" y="5621849"/>
            <a:ext cx="798645" cy="640135"/>
          </a:xfrm>
          <a:prstGeom prst="rect">
            <a:avLst/>
          </a:prstGeom>
        </p:spPr>
      </p:pic>
      <p:sp>
        <p:nvSpPr>
          <p:cNvPr id="34" name="Speech Bubble: Oval 33">
            <a:extLst>
              <a:ext uri="{FF2B5EF4-FFF2-40B4-BE49-F238E27FC236}">
                <a16:creationId xmlns:a16="http://schemas.microsoft.com/office/drawing/2014/main" id="{0C33CD8B-811A-44E5-B615-8E69731B0371}"/>
              </a:ext>
            </a:extLst>
          </p:cNvPr>
          <p:cNvSpPr/>
          <p:nvPr/>
        </p:nvSpPr>
        <p:spPr>
          <a:xfrm>
            <a:off x="6267634" y="2450237"/>
            <a:ext cx="1389993" cy="866343"/>
          </a:xfrm>
          <a:prstGeom prst="wedgeEllipseCallout">
            <a:avLst>
              <a:gd name="adj1" fmla="val 52873"/>
              <a:gd name="adj2" fmla="val 7736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Beyond the Magic Kingdom: What is the sunshine State really like?</a:t>
            </a:r>
          </a:p>
        </p:txBody>
      </p:sp>
      <p:sp>
        <p:nvSpPr>
          <p:cNvPr id="35" name="Speech Bubble: Oval 34">
            <a:extLst>
              <a:ext uri="{FF2B5EF4-FFF2-40B4-BE49-F238E27FC236}">
                <a16:creationId xmlns:a16="http://schemas.microsoft.com/office/drawing/2014/main" id="{CCD2959D-C3DD-4FE3-94FB-A5D8922657FE}"/>
              </a:ext>
            </a:extLst>
          </p:cNvPr>
          <p:cNvSpPr/>
          <p:nvPr/>
        </p:nvSpPr>
        <p:spPr>
          <a:xfrm>
            <a:off x="4926670" y="2445081"/>
            <a:ext cx="1307944" cy="704984"/>
          </a:xfrm>
          <a:prstGeom prst="wedgeEllipseCallout">
            <a:avLst>
              <a:gd name="adj1" fmla="val 50689"/>
              <a:gd name="adj2" fmla="val 97112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H</a:t>
            </a:r>
            <a:r>
              <a:rPr lang="en-GB" sz="1000" dirty="0">
                <a:solidFill>
                  <a:schemeClr val="bg1"/>
                </a:solidFill>
              </a:rPr>
              <a:t>ow and why is my local environment changing?</a:t>
            </a:r>
          </a:p>
        </p:txBody>
      </p:sp>
      <p:sp>
        <p:nvSpPr>
          <p:cNvPr id="36" name="Speech Bubble: Oval 35">
            <a:extLst>
              <a:ext uri="{FF2B5EF4-FFF2-40B4-BE49-F238E27FC236}">
                <a16:creationId xmlns:a16="http://schemas.microsoft.com/office/drawing/2014/main" id="{D2A10078-BE3A-4445-90D5-F5F577FB5150}"/>
              </a:ext>
            </a:extLst>
          </p:cNvPr>
          <p:cNvSpPr/>
          <p:nvPr/>
        </p:nvSpPr>
        <p:spPr>
          <a:xfrm>
            <a:off x="3750220" y="2624264"/>
            <a:ext cx="1215102" cy="866343"/>
          </a:xfrm>
          <a:prstGeom prst="wedgeEllipseCallout">
            <a:avLst>
              <a:gd name="adj1" fmla="val 55113"/>
              <a:gd name="adj2" fmla="val 56663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Why do so many people live in megacities?</a:t>
            </a:r>
          </a:p>
        </p:txBody>
      </p:sp>
      <p:sp>
        <p:nvSpPr>
          <p:cNvPr id="37" name="Speech Bubble: Oval 36">
            <a:extLst>
              <a:ext uri="{FF2B5EF4-FFF2-40B4-BE49-F238E27FC236}">
                <a16:creationId xmlns:a16="http://schemas.microsoft.com/office/drawing/2014/main" id="{483B85D3-AF9E-4803-BF69-BD745FF904B1}"/>
              </a:ext>
            </a:extLst>
          </p:cNvPr>
          <p:cNvSpPr/>
          <p:nvPr/>
        </p:nvSpPr>
        <p:spPr>
          <a:xfrm>
            <a:off x="1657535" y="3216061"/>
            <a:ext cx="1386938" cy="711944"/>
          </a:xfrm>
          <a:prstGeom prst="wedgeEllipseCallout">
            <a:avLst>
              <a:gd name="adj1" fmla="val 50483"/>
              <a:gd name="adj2" fmla="val 52814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How can we live more sustainably?</a:t>
            </a:r>
          </a:p>
        </p:txBody>
      </p:sp>
      <p:sp>
        <p:nvSpPr>
          <p:cNvPr id="38" name="Speech Bubble: Oval 37">
            <a:extLst>
              <a:ext uri="{FF2B5EF4-FFF2-40B4-BE49-F238E27FC236}">
                <a16:creationId xmlns:a16="http://schemas.microsoft.com/office/drawing/2014/main" id="{98851BD2-8ADC-4C39-B143-B5CA582CA9D7}"/>
              </a:ext>
            </a:extLst>
          </p:cNvPr>
          <p:cNvSpPr/>
          <p:nvPr/>
        </p:nvSpPr>
        <p:spPr>
          <a:xfrm>
            <a:off x="878888" y="3834160"/>
            <a:ext cx="1386938" cy="711944"/>
          </a:xfrm>
          <a:prstGeom prst="wedgeEllipseCallout">
            <a:avLst>
              <a:gd name="adj1" fmla="val 69686"/>
              <a:gd name="adj2" fmla="val 12911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Why are jungles so wet and deserts so dry?</a:t>
            </a:r>
          </a:p>
        </p:txBody>
      </p:sp>
      <p:sp>
        <p:nvSpPr>
          <p:cNvPr id="39" name="Speech Bubble: Oval 38">
            <a:extLst>
              <a:ext uri="{FF2B5EF4-FFF2-40B4-BE49-F238E27FC236}">
                <a16:creationId xmlns:a16="http://schemas.microsoft.com/office/drawing/2014/main" id="{D7F454E6-B890-450B-BFEE-0BCA917D3466}"/>
              </a:ext>
            </a:extLst>
          </p:cNvPr>
          <p:cNvSpPr/>
          <p:nvPr/>
        </p:nvSpPr>
        <p:spPr>
          <a:xfrm>
            <a:off x="775315" y="4632516"/>
            <a:ext cx="1386938" cy="1104473"/>
          </a:xfrm>
          <a:prstGeom prst="wedgeEllipseCallout">
            <a:avLst>
              <a:gd name="adj1" fmla="val 72887"/>
              <a:gd name="adj2" fmla="val -55672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Why do the biggest earthquakes cause the most damage?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A0D0B012-DBC9-478A-B036-C48C9335C311}"/>
              </a:ext>
            </a:extLst>
          </p:cNvPr>
          <p:cNvSpPr txBox="1"/>
          <p:nvPr/>
        </p:nvSpPr>
        <p:spPr>
          <a:xfrm>
            <a:off x="3300715" y="4508970"/>
            <a:ext cx="701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UKS2 (A)</a:t>
            </a:r>
          </a:p>
        </p:txBody>
      </p:sp>
      <p:sp>
        <p:nvSpPr>
          <p:cNvPr id="41" name="Speech Bubble: Oval 40">
            <a:extLst>
              <a:ext uri="{FF2B5EF4-FFF2-40B4-BE49-F238E27FC236}">
                <a16:creationId xmlns:a16="http://schemas.microsoft.com/office/drawing/2014/main" id="{C5DEF0B3-FAD5-4C1F-AF83-9021E64710DF}"/>
              </a:ext>
            </a:extLst>
          </p:cNvPr>
          <p:cNvSpPr/>
          <p:nvPr/>
        </p:nvSpPr>
        <p:spPr>
          <a:xfrm>
            <a:off x="4043026" y="4310927"/>
            <a:ext cx="1149120" cy="711944"/>
          </a:xfrm>
          <a:prstGeom prst="wedgeEllipseCallout">
            <a:avLst>
              <a:gd name="adj1" fmla="val -22331"/>
              <a:gd name="adj2" fmla="val 78626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00" dirty="0">
                <a:solidFill>
                  <a:schemeClr val="bg1"/>
                </a:solidFill>
              </a:rPr>
              <a:t>How do volcanoes affect the life of people on </a:t>
            </a:r>
            <a:r>
              <a:rPr lang="en-GB" sz="900" dirty="0" err="1">
                <a:solidFill>
                  <a:schemeClr val="bg1"/>
                </a:solidFill>
              </a:rPr>
              <a:t>Himaey</a:t>
            </a:r>
            <a:r>
              <a:rPr lang="en-GB" sz="1050" dirty="0">
                <a:solidFill>
                  <a:schemeClr val="bg1"/>
                </a:solidFill>
              </a:rPr>
              <a:t>?</a:t>
            </a:r>
          </a:p>
        </p:txBody>
      </p:sp>
      <p:sp>
        <p:nvSpPr>
          <p:cNvPr id="42" name="Speech Bubble: Oval 41">
            <a:extLst>
              <a:ext uri="{FF2B5EF4-FFF2-40B4-BE49-F238E27FC236}">
                <a16:creationId xmlns:a16="http://schemas.microsoft.com/office/drawing/2014/main" id="{AE9761DE-8F94-4409-97D2-EF708CCD63AA}"/>
              </a:ext>
            </a:extLst>
          </p:cNvPr>
          <p:cNvSpPr/>
          <p:nvPr/>
        </p:nvSpPr>
        <p:spPr>
          <a:xfrm>
            <a:off x="5049719" y="4757963"/>
            <a:ext cx="927003" cy="529815"/>
          </a:xfrm>
          <a:prstGeom prst="wedgeEllipseCallout">
            <a:avLst>
              <a:gd name="adj1" fmla="val -42789"/>
              <a:gd name="adj2" fmla="val 91810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What is a river?</a:t>
            </a:r>
          </a:p>
        </p:txBody>
      </p:sp>
      <p:sp>
        <p:nvSpPr>
          <p:cNvPr id="43" name="Speech Bubble: Oval 42">
            <a:extLst>
              <a:ext uri="{FF2B5EF4-FFF2-40B4-BE49-F238E27FC236}">
                <a16:creationId xmlns:a16="http://schemas.microsoft.com/office/drawing/2014/main" id="{22E3BC45-49B2-4908-9AD2-F5BEAD984671}"/>
              </a:ext>
            </a:extLst>
          </p:cNvPr>
          <p:cNvSpPr/>
          <p:nvPr/>
        </p:nvSpPr>
        <p:spPr>
          <a:xfrm>
            <a:off x="5976722" y="4081009"/>
            <a:ext cx="1215102" cy="942707"/>
          </a:xfrm>
          <a:prstGeom prst="wedgeEllipseCallout">
            <a:avLst>
              <a:gd name="adj1" fmla="val -39866"/>
              <a:gd name="adj2" fmla="val 72034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Why are mountains so important?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BB453CF-FA69-483D-86DF-4A5C98EDFC2A}"/>
              </a:ext>
            </a:extLst>
          </p:cNvPr>
          <p:cNvSpPr txBox="1"/>
          <p:nvPr/>
        </p:nvSpPr>
        <p:spPr>
          <a:xfrm>
            <a:off x="7204840" y="4639775"/>
            <a:ext cx="701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UKS2 (B)</a:t>
            </a:r>
          </a:p>
        </p:txBody>
      </p:sp>
      <p:sp>
        <p:nvSpPr>
          <p:cNvPr id="45" name="Speech Bubble: Oval 44">
            <a:extLst>
              <a:ext uri="{FF2B5EF4-FFF2-40B4-BE49-F238E27FC236}">
                <a16:creationId xmlns:a16="http://schemas.microsoft.com/office/drawing/2014/main" id="{AA938B7A-A118-41E0-808C-BDF1E0F3DE8F}"/>
              </a:ext>
            </a:extLst>
          </p:cNvPr>
          <p:cNvSpPr/>
          <p:nvPr/>
        </p:nvSpPr>
        <p:spPr>
          <a:xfrm>
            <a:off x="8918900" y="4707569"/>
            <a:ext cx="1068307" cy="611918"/>
          </a:xfrm>
          <a:prstGeom prst="wedgeEllipseCallout">
            <a:avLst>
              <a:gd name="adj1" fmla="val -34009"/>
              <a:gd name="adj2" fmla="val 125138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Why is fair trade fair?</a:t>
            </a:r>
          </a:p>
        </p:txBody>
      </p:sp>
      <p:sp>
        <p:nvSpPr>
          <p:cNvPr id="46" name="Speech Bubble: Oval 45">
            <a:extLst>
              <a:ext uri="{FF2B5EF4-FFF2-40B4-BE49-F238E27FC236}">
                <a16:creationId xmlns:a16="http://schemas.microsoft.com/office/drawing/2014/main" id="{BD473012-5E77-4D3F-84D2-1B17C0993A58}"/>
              </a:ext>
            </a:extLst>
          </p:cNvPr>
          <p:cNvSpPr/>
          <p:nvPr/>
        </p:nvSpPr>
        <p:spPr>
          <a:xfrm>
            <a:off x="7878536" y="4191528"/>
            <a:ext cx="1256437" cy="684915"/>
          </a:xfrm>
          <a:prstGeom prst="wedgeEllipseCallout">
            <a:avLst>
              <a:gd name="adj1" fmla="val -28192"/>
              <a:gd name="adj2" fmla="val 9757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Who are Britain’s National Parks for?</a:t>
            </a:r>
          </a:p>
        </p:txBody>
      </p:sp>
      <p:sp>
        <p:nvSpPr>
          <p:cNvPr id="47" name="Speech Bubble: Oval 46">
            <a:extLst>
              <a:ext uri="{FF2B5EF4-FFF2-40B4-BE49-F238E27FC236}">
                <a16:creationId xmlns:a16="http://schemas.microsoft.com/office/drawing/2014/main" id="{5A8CED30-FCA6-4FDC-9639-75B52A19AE8F}"/>
              </a:ext>
            </a:extLst>
          </p:cNvPr>
          <p:cNvSpPr/>
          <p:nvPr/>
        </p:nvSpPr>
        <p:spPr>
          <a:xfrm>
            <a:off x="9986451" y="4310927"/>
            <a:ext cx="1497930" cy="732369"/>
          </a:xfrm>
          <a:prstGeom prst="wedgeEllipseCallout">
            <a:avLst>
              <a:gd name="adj1" fmla="val -28192"/>
              <a:gd name="adj2" fmla="val 97573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50" dirty="0">
                <a:solidFill>
                  <a:schemeClr val="bg1"/>
                </a:solidFill>
              </a:rPr>
              <a:t>How is climate change affecting the world?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ACEE00A-6C4E-4AC3-8AE7-96CC03FB6E18}"/>
              </a:ext>
            </a:extLst>
          </p:cNvPr>
          <p:cNvSpPr txBox="1"/>
          <p:nvPr/>
        </p:nvSpPr>
        <p:spPr>
          <a:xfrm>
            <a:off x="11243089" y="5683081"/>
            <a:ext cx="70133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chemeClr val="bg1"/>
                </a:solidFill>
              </a:rPr>
              <a:t>Year 7</a:t>
            </a:r>
          </a:p>
        </p:txBody>
      </p:sp>
    </p:spTree>
    <p:extLst>
      <p:ext uri="{BB962C8B-B14F-4D97-AF65-F5344CB8AC3E}">
        <p14:creationId xmlns:p14="http://schemas.microsoft.com/office/powerpoint/2010/main" val="2284204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212</Words>
  <Application>Microsoft Office PowerPoint</Application>
  <PresentationFormat>Widescreen</PresentationFormat>
  <Paragraphs>32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cyendall</dc:creator>
  <cp:lastModifiedBy>cyendall</cp:lastModifiedBy>
  <cp:revision>11</cp:revision>
  <dcterms:created xsi:type="dcterms:W3CDTF">2022-02-28T10:33:20Z</dcterms:created>
  <dcterms:modified xsi:type="dcterms:W3CDTF">2023-08-21T13:05:30Z</dcterms:modified>
</cp:coreProperties>
</file>