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68" d="100"/>
          <a:sy n="68" d="100"/>
        </p:scale>
        <p:origin x="-738" y="-2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0B6809-1D0A-4C89-9F41-3A91E05960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DBA02E8A-2C87-47CB-B6F6-4A12D4428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6B148952-AE9B-47DF-8446-0AEF90AAA1D2}"/>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5" name="Footer Placeholder 4">
            <a:extLst>
              <a:ext uri="{FF2B5EF4-FFF2-40B4-BE49-F238E27FC236}">
                <a16:creationId xmlns:a16="http://schemas.microsoft.com/office/drawing/2014/main" xmlns="" id="{66B3827E-CBB6-472C-9444-DF68A9201E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9D1A424-924F-4F21-B3F1-8FDF415C7CED}"/>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1280006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CCB169-D1D6-4C0F-8830-B9219C34B05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54A0EB0-F3CF-480E-A90E-33FC87F68DE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4ACEBA0-9D50-4BAB-A904-2A33D1A747CD}"/>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5" name="Footer Placeholder 4">
            <a:extLst>
              <a:ext uri="{FF2B5EF4-FFF2-40B4-BE49-F238E27FC236}">
                <a16:creationId xmlns:a16="http://schemas.microsoft.com/office/drawing/2014/main" xmlns="" id="{E26D16F6-678A-4774-B786-15B3316407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61F850C-E007-4207-A58A-971B4EB46989}"/>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40022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F159193-AC54-4B30-ACF9-D36D177B7D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E4EBE6D-3859-4BEB-BE00-9FB8C7B06EA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744263-D1F4-468D-8544-49E0628093D3}"/>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5" name="Footer Placeholder 4">
            <a:extLst>
              <a:ext uri="{FF2B5EF4-FFF2-40B4-BE49-F238E27FC236}">
                <a16:creationId xmlns:a16="http://schemas.microsoft.com/office/drawing/2014/main" xmlns="" id="{BA6367D8-58B7-4C6F-B8E3-93D8C8E01C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1491A29-8D94-4036-94CA-22A74E7996C2}"/>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428351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CDAB2F-E700-4B67-A431-90F83F6D2C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E739513-AA81-494B-9ECA-1B9A131E07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82DC58C-3B01-4AA1-B531-4329DC799754}"/>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5" name="Footer Placeholder 4">
            <a:extLst>
              <a:ext uri="{FF2B5EF4-FFF2-40B4-BE49-F238E27FC236}">
                <a16:creationId xmlns:a16="http://schemas.microsoft.com/office/drawing/2014/main" xmlns="" id="{02E60ACC-5307-43F0-9AF7-9DD756DBF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48C68EF-9E9B-4542-9F02-0E5A88AB138B}"/>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301492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766285-97FB-426E-BA73-F9E0A075E4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69C5B92-ACC1-48B9-ACF0-714088DF51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FFEE4D9-F100-49E3-BEBE-5509E4BE0617}"/>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5" name="Footer Placeholder 4">
            <a:extLst>
              <a:ext uri="{FF2B5EF4-FFF2-40B4-BE49-F238E27FC236}">
                <a16:creationId xmlns:a16="http://schemas.microsoft.com/office/drawing/2014/main" xmlns="" id="{ED756790-2A87-4CC6-94D6-CAF1FE1E92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228A8C7-A9AA-4E18-8499-2377895216E3}"/>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2560627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AD13DD-212B-41F7-ABCB-2D9B400F39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4CBEEE8-668B-4411-A937-3C2E85325C5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4748B954-2810-4746-A865-2709B14798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ACC6FA77-BD85-4487-9426-EA550C7938E4}"/>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6" name="Footer Placeholder 5">
            <a:extLst>
              <a:ext uri="{FF2B5EF4-FFF2-40B4-BE49-F238E27FC236}">
                <a16:creationId xmlns:a16="http://schemas.microsoft.com/office/drawing/2014/main" xmlns="" id="{0BDB9D5E-F33E-4C88-8242-353EBA104C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0CFC380-120C-461C-B731-090F4E01C250}"/>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160981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9EEE66-4C96-47DE-8713-0CC081F5F7A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862D962-103F-455F-94F6-68798A6436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138A516-C90D-4662-9308-1DA9AD5BFC5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3656AA-B59C-4DB4-81C9-B067A67386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31C46308-E374-45F2-BA66-CD6842DD0E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C55EB676-1057-465C-839B-CC8B7D48BEFC}"/>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8" name="Footer Placeholder 7">
            <a:extLst>
              <a:ext uri="{FF2B5EF4-FFF2-40B4-BE49-F238E27FC236}">
                <a16:creationId xmlns:a16="http://schemas.microsoft.com/office/drawing/2014/main" xmlns="" id="{6D691ACE-811E-430B-A512-47EFA5F93B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BBC2DB31-EF42-4C30-A123-A1B4F0D9752D}"/>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339187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F94920-E096-4FF4-AA6F-2060A29D855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0222A061-06F1-43B4-9CD5-AAF1E06D33CC}"/>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4" name="Footer Placeholder 3">
            <a:extLst>
              <a:ext uri="{FF2B5EF4-FFF2-40B4-BE49-F238E27FC236}">
                <a16:creationId xmlns:a16="http://schemas.microsoft.com/office/drawing/2014/main" xmlns="" id="{2DF0ACA0-38B3-483F-8082-73BE3ABED28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C599A7A3-8B52-49BA-A597-9D3AE873816C}"/>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72278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22001A6-9179-48F0-BFD8-779CC4F16C82}"/>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3" name="Footer Placeholder 2">
            <a:extLst>
              <a:ext uri="{FF2B5EF4-FFF2-40B4-BE49-F238E27FC236}">
                <a16:creationId xmlns:a16="http://schemas.microsoft.com/office/drawing/2014/main" xmlns="" id="{FF21946C-439E-4D5B-B387-8596E98EDC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9FA246D2-1E58-442F-BDE1-8D0893BEC4CA}"/>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1082289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63892F-2365-4822-874A-C05FC369E4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899CF44-CCA0-4E03-B975-20A2525C95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CBDDA515-9D4C-4818-887C-F50D60E5F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AF58E33-EE23-42E2-9A0A-13EA9FDB9360}"/>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6" name="Footer Placeholder 5">
            <a:extLst>
              <a:ext uri="{FF2B5EF4-FFF2-40B4-BE49-F238E27FC236}">
                <a16:creationId xmlns:a16="http://schemas.microsoft.com/office/drawing/2014/main" xmlns="" id="{FA710F8B-7263-4074-AC92-EBB2E3EC75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6697571-3D83-42A2-9D8D-C08C82AB9704}"/>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65460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E01FE3-DF7C-4921-87AF-0D36B884A9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7D819A9B-7F1B-423B-855B-5C7B415707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59AF3EB7-76DC-4058-A656-96D964AFB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EF7BEAF-E390-49F3-8CE6-0401E368C279}"/>
              </a:ext>
            </a:extLst>
          </p:cNvPr>
          <p:cNvSpPr>
            <a:spLocks noGrp="1"/>
          </p:cNvSpPr>
          <p:nvPr>
            <p:ph type="dt" sz="half" idx="10"/>
          </p:nvPr>
        </p:nvSpPr>
        <p:spPr/>
        <p:txBody>
          <a:bodyPr/>
          <a:lstStyle/>
          <a:p>
            <a:fld id="{615ECC3F-235C-43A8-9FBF-3227BCCC7F84}" type="datetimeFigureOut">
              <a:rPr lang="en-GB" smtClean="0"/>
              <a:t>19/09/2022</a:t>
            </a:fld>
            <a:endParaRPr lang="en-GB"/>
          </a:p>
        </p:txBody>
      </p:sp>
      <p:sp>
        <p:nvSpPr>
          <p:cNvPr id="6" name="Footer Placeholder 5">
            <a:extLst>
              <a:ext uri="{FF2B5EF4-FFF2-40B4-BE49-F238E27FC236}">
                <a16:creationId xmlns:a16="http://schemas.microsoft.com/office/drawing/2014/main" xmlns="" id="{B5E3166E-58B1-4B17-B1F0-67A1B86583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719FC47-48AD-42C1-A4C9-7D2B53CAF4BE}"/>
              </a:ext>
            </a:extLst>
          </p:cNvPr>
          <p:cNvSpPr>
            <a:spLocks noGrp="1"/>
          </p:cNvSpPr>
          <p:nvPr>
            <p:ph type="sldNum" sz="quarter" idx="12"/>
          </p:nvPr>
        </p:nvSpPr>
        <p:spPr/>
        <p:txBody>
          <a:bodyPr/>
          <a:lstStyle/>
          <a:p>
            <a:fld id="{F15A2CD4-A4D3-4181-9CD1-5CECFFAED424}" type="slidenum">
              <a:rPr lang="en-GB" smtClean="0"/>
              <a:t>‹#›</a:t>
            </a:fld>
            <a:endParaRPr lang="en-GB"/>
          </a:p>
        </p:txBody>
      </p:sp>
    </p:spTree>
    <p:extLst>
      <p:ext uri="{BB962C8B-B14F-4D97-AF65-F5344CB8AC3E}">
        <p14:creationId xmlns:p14="http://schemas.microsoft.com/office/powerpoint/2010/main" val="248702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EB6F0AB-D580-4C7B-9DD4-D720A69276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8DCEC78-457A-4748-BA43-2175D2DF8A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AD4E509-DA5A-43E3-9514-7CC95DA436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ECC3F-235C-43A8-9FBF-3227BCCC7F84}" type="datetimeFigureOut">
              <a:rPr lang="en-GB" smtClean="0"/>
              <a:t>19/09/2022</a:t>
            </a:fld>
            <a:endParaRPr lang="en-GB"/>
          </a:p>
        </p:txBody>
      </p:sp>
      <p:sp>
        <p:nvSpPr>
          <p:cNvPr id="5" name="Footer Placeholder 4">
            <a:extLst>
              <a:ext uri="{FF2B5EF4-FFF2-40B4-BE49-F238E27FC236}">
                <a16:creationId xmlns:a16="http://schemas.microsoft.com/office/drawing/2014/main" xmlns="" id="{FC57C8F7-84CE-4C89-BE86-BACE1302A3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A05D95B1-2B6D-41BB-950C-741040523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A2CD4-A4D3-4181-9CD1-5CECFFAED424}" type="slidenum">
              <a:rPr lang="en-GB" smtClean="0"/>
              <a:t>‹#›</a:t>
            </a:fld>
            <a:endParaRPr lang="en-GB"/>
          </a:p>
        </p:txBody>
      </p:sp>
    </p:spTree>
    <p:extLst>
      <p:ext uri="{BB962C8B-B14F-4D97-AF65-F5344CB8AC3E}">
        <p14:creationId xmlns:p14="http://schemas.microsoft.com/office/powerpoint/2010/main" val="2339460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586862030"/>
              </p:ext>
            </p:extLst>
          </p:nvPr>
        </p:nvGraphicFramePr>
        <p:xfrm>
          <a:off x="381663" y="719666"/>
          <a:ext cx="11290852" cy="610012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Communication and Language</a:t>
                      </a:r>
                    </a:p>
                    <a:p>
                      <a:pPr algn="ctr"/>
                      <a:r>
                        <a:rPr lang="en-GB" sz="1400" b="1" kern="1200" dirty="0">
                          <a:solidFill>
                            <a:schemeClr val="tx1"/>
                          </a:solidFill>
                          <a:latin typeface="+mn-lt"/>
                          <a:ea typeface="+mn-ea"/>
                          <a:cs typeface="+mn-cs"/>
                        </a:rPr>
                        <a:t>Listening, Attention and Understanding</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a:lnSpc>
                          <a:spcPct val="107000"/>
                        </a:lnSpc>
                        <a:spcAft>
                          <a:spcPts val="0"/>
                        </a:spcAft>
                      </a:pPr>
                      <a:r>
                        <a:rPr lang="en-GB" sz="1100" dirty="0"/>
                        <a:t>Understand a question or instruction that has two parts, such as: “Get your coat and wait at the door”. </a:t>
                      </a:r>
                    </a:p>
                    <a:p>
                      <a:pPr>
                        <a:lnSpc>
                          <a:spcPct val="107000"/>
                        </a:lnSpc>
                        <a:spcAft>
                          <a:spcPts val="0"/>
                        </a:spcAft>
                      </a:pPr>
                      <a:endParaRPr lang="en-GB" sz="1100" dirty="0"/>
                    </a:p>
                    <a:p>
                      <a:pPr>
                        <a:lnSpc>
                          <a:spcPct val="107000"/>
                        </a:lnSpc>
                        <a:spcAft>
                          <a:spcPts val="0"/>
                        </a:spcAft>
                      </a:pPr>
                      <a:r>
                        <a:rPr lang="en-GB" sz="1100" dirty="0"/>
                        <a:t>Understand ‘why’ questions, like: “Why do you think the caterpillar got so fat?”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engagement in story time.</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engagement in conversations with peers and adults.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understand that listening is important.</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Engage in both fiction and non-fiction texts.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Listen carefully by showing 'active listening skills’.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Understand different types of questions.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Listen carefully to rhymes and songs.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Wait and begin to take turns in conversations with adults and peers.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Show engagement within larger groups.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respond to common social phrases.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Listen to and respond to fiction and non-fiction building familiarity.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Understand how to respond to different types of questions (who, what, where, when, why, how).</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Learn and repeat taught refrains from rhymes, poems and songs.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incorporate modelled social phrases and questions in responses.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Follow instructions with multiple steps.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Apply new knowledge and vocabulary learnt from listening to fiction and non-fiction.</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Listen and respond in a two-way conversation.</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Respond thoughtfully after listening to others.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Develop questions as a response to listening to others to find out more.</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Listen attentively and respond to what they hear with relevant questions, comments and actions when being read to and during whole class discussions and small group interactions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Make comments about what they have heard and ask questions to clarify their understanding</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Hold conversation when engaged in back-and-forth exchanges with their teacher and peers.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Actively engage in conversations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Ask questions to further develop knowledge.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2582871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1041417859"/>
              </p:ext>
            </p:extLst>
          </p:nvPr>
        </p:nvGraphicFramePr>
        <p:xfrm>
          <a:off x="381663" y="719666"/>
          <a:ext cx="11290852" cy="580644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Literacy</a:t>
                      </a:r>
                    </a:p>
                    <a:p>
                      <a:pPr algn="ctr"/>
                      <a:r>
                        <a:rPr lang="en-GB" sz="1400" b="1" kern="1200" dirty="0">
                          <a:solidFill>
                            <a:schemeClr val="tx1"/>
                          </a:solidFill>
                          <a:latin typeface="+mn-lt"/>
                          <a:ea typeface="+mn-ea"/>
                          <a:cs typeface="+mn-cs"/>
                        </a:rPr>
                        <a:t>Writing</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r>
                        <a:rPr lang="en-GB" sz="1100" dirty="0">
                          <a:latin typeface="+mn-lt"/>
                        </a:rPr>
                        <a:t>Telling an adult what they have drawn or painted</a:t>
                      </a:r>
                    </a:p>
                    <a:p>
                      <a:endParaRPr lang="en-GB" sz="1100" dirty="0">
                        <a:latin typeface="+mn-lt"/>
                      </a:endParaRPr>
                    </a:p>
                    <a:p>
                      <a:r>
                        <a:rPr lang="en-GB" sz="1100" dirty="0">
                          <a:latin typeface="+mn-lt"/>
                        </a:rPr>
                        <a:t>Identifying sounds from their own name in other words</a:t>
                      </a:r>
                    </a:p>
                    <a:p>
                      <a:endParaRPr lang="en-GB" sz="1100" dirty="0">
                        <a:latin typeface="+mn-lt"/>
                      </a:endParaRPr>
                    </a:p>
                    <a:p>
                      <a:r>
                        <a:rPr lang="en-GB" sz="1100" dirty="0">
                          <a:latin typeface="+mn-lt"/>
                        </a:rPr>
                        <a:t>Ascribing meaning to other marks, like on signage</a:t>
                      </a:r>
                    </a:p>
                    <a:p>
                      <a:endParaRPr lang="en-GB" sz="1100" dirty="0">
                        <a:latin typeface="+mn-lt"/>
                      </a:endParaRPr>
                    </a:p>
                    <a:p>
                      <a:r>
                        <a:rPr lang="en-GB" sz="1100" dirty="0">
                          <a:latin typeface="+mn-lt"/>
                        </a:rPr>
                        <a:t>Starting to write identifiable shapes and letters</a:t>
                      </a:r>
                    </a:p>
                    <a:p>
                      <a:endParaRPr lang="en-GB" sz="1100" dirty="0">
                        <a:latin typeface="+mn-lt"/>
                      </a:endParaRPr>
                    </a:p>
                    <a:p>
                      <a:r>
                        <a:rPr lang="en-GB" sz="1100" dirty="0">
                          <a:latin typeface="+mn-lt"/>
                        </a:rPr>
                        <a:t>Drawing lines and circles in the air, on the floor or on large sheets of paper</a:t>
                      </a:r>
                    </a:p>
                    <a:p>
                      <a:endParaRPr lang="en-GB" sz="1100" dirty="0">
                        <a:latin typeface="+mn-lt"/>
                      </a:endParaRPr>
                    </a:p>
                    <a:p>
                      <a:r>
                        <a:rPr lang="en-GB" sz="1100" dirty="0">
                          <a:latin typeface="+mn-lt"/>
                        </a:rPr>
                        <a:t>Using tools for mark making with control</a:t>
                      </a:r>
                    </a:p>
                    <a:p>
                      <a:endParaRPr lang="en-GB" sz="1100" dirty="0">
                        <a:latin typeface="+mn-lt"/>
                      </a:endParaRPr>
                    </a:p>
                    <a:p>
                      <a:r>
                        <a:rPr lang="en-GB" sz="1100" dirty="0">
                          <a:latin typeface="+mn-lt"/>
                        </a:rPr>
                        <a:t>Gripping using five fingers or preferably two fingers and thumb for control</a:t>
                      </a:r>
                    </a:p>
                    <a:p>
                      <a:endParaRPr lang="en-GB" sz="1100" dirty="0">
                        <a:latin typeface="+mn-lt"/>
                      </a:endParaRPr>
                    </a:p>
                    <a:p>
                      <a:r>
                        <a:rPr lang="en-GB" sz="1100" dirty="0">
                          <a:latin typeface="+mn-lt"/>
                        </a:rPr>
                        <a:t>Copying shapes, letters and pictures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800"/>
                        </a:spcAft>
                        <a:buFontTx/>
                        <a:buNone/>
                      </a:pPr>
                      <a:r>
                        <a:rPr lang="en-GB" sz="1100" i="0" u="none" strike="noStrike" dirty="0">
                          <a:effectLst/>
                          <a:latin typeface="Calibri" panose="020F0502020204030204" pitchFamily="34" charset="0"/>
                          <a:ea typeface="Calibri" panose="020F0502020204030204" pitchFamily="34" charset="0"/>
                        </a:rPr>
                        <a:t>Become more confident in writing identifiable shapes and letters. </a:t>
                      </a:r>
                    </a:p>
                    <a:p>
                      <a:pPr marL="0" lvl="0" indent="0">
                        <a:lnSpc>
                          <a:spcPct val="107000"/>
                        </a:lnSpc>
                        <a:spcAft>
                          <a:spcPts val="800"/>
                        </a:spcAft>
                        <a:buFontTx/>
                        <a:buNone/>
                      </a:pPr>
                      <a:r>
                        <a:rPr lang="en-GB" sz="1100" i="0" u="none" strike="noStrike" dirty="0">
                          <a:effectLst/>
                          <a:latin typeface="Calibri" panose="020F0502020204030204" pitchFamily="34" charset="0"/>
                          <a:ea typeface="Calibri" panose="020F0502020204030204" pitchFamily="34" charset="0"/>
                        </a:rPr>
                        <a:t>Write initial sounds for words. </a:t>
                      </a:r>
                    </a:p>
                    <a:p>
                      <a:pPr marL="0" lvl="0" indent="0">
                        <a:lnSpc>
                          <a:spcPct val="107000"/>
                        </a:lnSpc>
                        <a:spcAft>
                          <a:spcPts val="800"/>
                        </a:spcAft>
                        <a:buFontTx/>
                        <a:buNone/>
                      </a:pPr>
                      <a:r>
                        <a:rPr lang="en-GB" sz="1100" i="0" u="none" strike="noStrike" dirty="0">
                          <a:effectLst/>
                          <a:latin typeface="Calibri" panose="020F0502020204030204" pitchFamily="34" charset="0"/>
                          <a:ea typeface="Calibri" panose="020F0502020204030204" pitchFamily="34" charset="0"/>
                        </a:rPr>
                        <a:t>Begin to write CVC words. </a:t>
                      </a:r>
                    </a:p>
                    <a:p>
                      <a:pPr>
                        <a:buFontTx/>
                        <a:buNone/>
                      </a:pPr>
                      <a:r>
                        <a:rPr lang="en-GB" sz="1100" i="0" dirty="0">
                          <a:effectLst/>
                          <a:latin typeface="Calibri" panose="020F0502020204030204" pitchFamily="34" charset="0"/>
                          <a:ea typeface="Calibri" panose="020F0502020204030204" pitchFamily="34" charset="0"/>
                        </a:rPr>
                        <a:t>Spelling CVC words by segmenting sounds and representing the sound with a letter relating to their phonic knowledge. </a:t>
                      </a:r>
                    </a:p>
                    <a:p>
                      <a:pPr>
                        <a:buFontTx/>
                        <a:buNone/>
                      </a:pPr>
                      <a:endParaRPr lang="en-GB" sz="1100" i="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effectLst/>
                          <a:latin typeface="Calibri" panose="020F0502020204030204" pitchFamily="34" charset="0"/>
                          <a:ea typeface="Calibri" panose="020F0502020204030204" pitchFamily="34" charset="0"/>
                        </a:rPr>
                        <a:t> </a:t>
                      </a:r>
                      <a:r>
                        <a:rPr lang="en-GB" sz="1100" i="0" u="none" strike="noStrike" dirty="0">
                          <a:effectLst/>
                          <a:latin typeface="Calibri" panose="020F0502020204030204" pitchFamily="34" charset="0"/>
                          <a:ea typeface="Calibri" panose="020F0502020204030204" pitchFamily="34" charset="0"/>
                        </a:rPr>
                        <a:t>Be able to talk about their writing.</a:t>
                      </a:r>
                    </a:p>
                    <a:p>
                      <a:pPr>
                        <a:buFontTx/>
                        <a:buNone/>
                      </a:pPr>
                      <a:endParaRPr lang="en-GB" sz="1100" u="none" strike="noStrike"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latin typeface="+mn-lt"/>
                        </a:rPr>
                        <a:t>Beginning to form lowercase letters correctly</a:t>
                      </a:r>
                    </a:p>
                    <a:p>
                      <a:pPr marL="0" indent="0">
                        <a:buFontTx/>
                        <a:buNone/>
                      </a:pPr>
                      <a:endParaRPr lang="en-GB" sz="1100" dirty="0">
                        <a:latin typeface="+mn-lt"/>
                      </a:endParaRPr>
                    </a:p>
                    <a:p>
                      <a:pPr marL="0" indent="0">
                        <a:buFontTx/>
                        <a:buNone/>
                      </a:pPr>
                      <a:r>
                        <a:rPr lang="en-GB" sz="1100" dirty="0">
                          <a:latin typeface="+mn-lt"/>
                        </a:rPr>
                        <a:t>Writing uppercase letters that are of significance to them e.g. their name, their friends name</a:t>
                      </a:r>
                    </a:p>
                    <a:p>
                      <a:pPr marL="0" indent="0">
                        <a:buFontTx/>
                        <a:buNone/>
                      </a:pPr>
                      <a:endParaRPr lang="en-GB" sz="1100" dirty="0">
                        <a:latin typeface="+mn-lt"/>
                      </a:endParaRPr>
                    </a:p>
                    <a:p>
                      <a:pPr marL="0" indent="0">
                        <a:buFontTx/>
                        <a:buNone/>
                      </a:pPr>
                      <a:r>
                        <a:rPr lang="en-GB" sz="1100" dirty="0">
                          <a:latin typeface="+mn-lt"/>
                        </a:rPr>
                        <a:t>Spelling words by segmenting some sounds in them and representing the sounds with a letter or letters as per their phonic knowledge</a:t>
                      </a:r>
                    </a:p>
                    <a:p>
                      <a:pPr marL="0" indent="0">
                        <a:buFontTx/>
                        <a:buNone/>
                      </a:pPr>
                      <a:r>
                        <a:rPr lang="en-GB" sz="1100" dirty="0">
                          <a:latin typeface="+mn-lt"/>
                        </a:rPr>
                        <a:t> </a:t>
                      </a:r>
                    </a:p>
                    <a:p>
                      <a:pPr marL="0" indent="0">
                        <a:buFontTx/>
                        <a:buNone/>
                      </a:pPr>
                      <a:r>
                        <a:rPr lang="en-GB" sz="1100" dirty="0">
                          <a:latin typeface="+mn-lt"/>
                        </a:rPr>
                        <a:t>Begin to write some ‘tricky words’ (common exception words).</a:t>
                      </a:r>
                    </a:p>
                    <a:p>
                      <a:pPr marL="0" indent="0">
                        <a:buFontTx/>
                        <a:buNone/>
                      </a:pPr>
                      <a:endParaRPr lang="en-GB" sz="1100" dirty="0">
                        <a:latin typeface="+mn-lt"/>
                      </a:endParaRPr>
                    </a:p>
                    <a:p>
                      <a:pPr marL="0" indent="0">
                        <a:buFontTx/>
                        <a:buNone/>
                      </a:pPr>
                      <a:r>
                        <a:rPr lang="en-GB" sz="1100" dirty="0">
                          <a:latin typeface="+mn-lt"/>
                        </a:rPr>
                        <a:t>Writing labels, lists and simple captions and starting to write simple sentences with a full stop when prompted.    </a:t>
                      </a:r>
                    </a:p>
                    <a:p>
                      <a:pPr marL="342900" lvl="0" indent="-342900">
                        <a:lnSpc>
                          <a:spcPct val="107000"/>
                        </a:lnSpc>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latin typeface="+mn-lt"/>
                        </a:rPr>
                        <a:t>Making a good attempt at writing recognisable lower case letters</a:t>
                      </a:r>
                    </a:p>
                    <a:p>
                      <a:pPr marL="0" indent="0">
                        <a:buFontTx/>
                        <a:buNone/>
                      </a:pPr>
                      <a:endParaRPr lang="en-GB" sz="1100" dirty="0">
                        <a:latin typeface="+mn-lt"/>
                      </a:endParaRPr>
                    </a:p>
                    <a:p>
                      <a:pPr marL="0" indent="0">
                        <a:buFontTx/>
                        <a:buNone/>
                      </a:pPr>
                      <a:r>
                        <a:rPr lang="en-GB" sz="1100" dirty="0">
                          <a:latin typeface="+mn-lt"/>
                        </a:rPr>
                        <a:t>Having a good awareness of and beginning to write more capital letters. </a:t>
                      </a:r>
                    </a:p>
                    <a:p>
                      <a:pPr marL="0" indent="0">
                        <a:buFontTx/>
                        <a:buNone/>
                      </a:pPr>
                      <a:endParaRPr lang="en-GB" sz="1100" dirty="0">
                        <a:latin typeface="+mn-lt"/>
                      </a:endParaRPr>
                    </a:p>
                    <a:p>
                      <a:pPr marL="0" indent="0">
                        <a:buFontTx/>
                        <a:buNone/>
                      </a:pPr>
                      <a:r>
                        <a:rPr lang="en-GB" sz="1100" dirty="0">
                          <a:latin typeface="+mn-lt"/>
                        </a:rPr>
                        <a:t>Spelling words by segmenting sounds in them and representing of the sounds with a letter or letters as per their phonic knowledge</a:t>
                      </a:r>
                    </a:p>
                    <a:p>
                      <a:pPr marL="0" indent="0">
                        <a:buFontTx/>
                        <a:buNone/>
                      </a:pPr>
                      <a:endParaRPr lang="en-GB" sz="1100" dirty="0">
                        <a:latin typeface="+mn-lt"/>
                      </a:endParaRPr>
                    </a:p>
                    <a:p>
                      <a:pPr marL="0" indent="0">
                        <a:buFontTx/>
                        <a:buNone/>
                      </a:pPr>
                      <a:r>
                        <a:rPr lang="en-GB" sz="1100" dirty="0">
                          <a:latin typeface="+mn-lt"/>
                        </a:rPr>
                        <a:t>Writing some ‘tricky words’ (common exception words). </a:t>
                      </a:r>
                    </a:p>
                    <a:p>
                      <a:pPr marL="0" indent="0">
                        <a:buFontTx/>
                        <a:buNone/>
                      </a:pPr>
                      <a:endParaRPr lang="en-GB" sz="1100" dirty="0">
                        <a:latin typeface="+mn-lt"/>
                      </a:endParaRPr>
                    </a:p>
                    <a:p>
                      <a:pPr marL="0" indent="0">
                        <a:buFontTx/>
                        <a:buNone/>
                      </a:pPr>
                      <a:r>
                        <a:rPr lang="en-GB" sz="1100" dirty="0">
                          <a:latin typeface="+mn-lt"/>
                        </a:rPr>
                        <a:t>Writing captions, phrases and simple sentences that can be read by themselves and often by others.</a:t>
                      </a:r>
                    </a:p>
                    <a:p>
                      <a:pPr marL="342900" lvl="0" indent="-342900">
                        <a:lnSpc>
                          <a:spcPct val="107000"/>
                        </a:lnSpc>
                        <a:spcAft>
                          <a:spcPts val="0"/>
                        </a:spcAft>
                        <a:buFont typeface="Arial" panose="020B0604020202020204" pitchFamily="34" charset="0"/>
                        <a:buChar char="●"/>
                      </a:pP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i="0" dirty="0">
                          <a:effectLst/>
                          <a:latin typeface="+mn-lt"/>
                          <a:ea typeface="Calibri" panose="020F0502020204030204" pitchFamily="34" charset="0"/>
                          <a:cs typeface="Times New Roman" panose="02020603050405020304" pitchFamily="18" charset="0"/>
                        </a:rPr>
                        <a:t>Write recognisable letters, most of which are correctly formed</a:t>
                      </a:r>
                    </a:p>
                    <a:p>
                      <a:pPr marL="0" lvl="0" indent="0">
                        <a:lnSpc>
                          <a:spcPct val="107000"/>
                        </a:lnSpc>
                        <a:spcAft>
                          <a:spcPts val="0"/>
                        </a:spcAft>
                        <a:buFontTx/>
                        <a:buNone/>
                      </a:pPr>
                      <a:endParaRPr lang="en-GB" sz="1100" i="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i="0" dirty="0">
                          <a:effectLst/>
                          <a:latin typeface="+mn-lt"/>
                          <a:ea typeface="Calibri" panose="020F0502020204030204" pitchFamily="34" charset="0"/>
                          <a:cs typeface="Times New Roman" panose="02020603050405020304" pitchFamily="18" charset="0"/>
                        </a:rPr>
                        <a:t>Spell words by identifying sounds in them and representing the sound with a letter or letters</a:t>
                      </a:r>
                    </a:p>
                    <a:p>
                      <a:pPr marL="0" lvl="0" indent="0">
                        <a:lnSpc>
                          <a:spcPct val="107000"/>
                        </a:lnSpc>
                        <a:spcAft>
                          <a:spcPts val="0"/>
                        </a:spcAft>
                        <a:buFontTx/>
                        <a:buNone/>
                      </a:pPr>
                      <a:endParaRPr lang="en-GB" sz="1100" i="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i="0" dirty="0">
                          <a:effectLst/>
                          <a:latin typeface="+mn-lt"/>
                          <a:ea typeface="Calibri" panose="020F0502020204030204" pitchFamily="34" charset="0"/>
                          <a:cs typeface="Times New Roman" panose="02020603050405020304" pitchFamily="18" charset="0"/>
                        </a:rPr>
                        <a:t>Write simple phrases and sentences that can be read by themselves and others.</a:t>
                      </a:r>
                    </a:p>
                    <a:p>
                      <a:pPr>
                        <a:lnSpc>
                          <a:spcPct val="107000"/>
                        </a:lnSpc>
                        <a:spcAft>
                          <a:spcPts val="800"/>
                        </a:spcAft>
                      </a:pPr>
                      <a:endParaRPr lang="en-GB" sz="1100" i="0"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800"/>
                        </a:spcAft>
                        <a:buFontTx/>
                        <a:buNone/>
                      </a:pPr>
                      <a:r>
                        <a:rPr lang="en-GB" sz="1100" i="0" u="none" strike="noStrike" dirty="0">
                          <a:effectLst/>
                          <a:latin typeface="+mn-lt"/>
                          <a:ea typeface="Calibri" panose="020F0502020204030204" pitchFamily="34" charset="0"/>
                        </a:rPr>
                        <a:t>Write a range of simple sentences.</a:t>
                      </a:r>
                    </a:p>
                    <a:p>
                      <a:pPr marL="0" lvl="0" indent="0">
                        <a:lnSpc>
                          <a:spcPct val="107000"/>
                        </a:lnSpc>
                        <a:spcAft>
                          <a:spcPts val="800"/>
                        </a:spcAft>
                        <a:buFontTx/>
                        <a:buNone/>
                      </a:pPr>
                      <a:r>
                        <a:rPr lang="en-GB" sz="1100" i="0" u="none" strike="noStrike" dirty="0">
                          <a:effectLst/>
                          <a:latin typeface="+mn-lt"/>
                          <a:ea typeface="Calibri" panose="020F0502020204030204" pitchFamily="34" charset="0"/>
                        </a:rPr>
                        <a:t>Use the correct spelling for common exception words. </a:t>
                      </a:r>
                    </a:p>
                    <a:p>
                      <a:pPr marL="0" lvl="0" indent="0">
                        <a:lnSpc>
                          <a:spcPct val="107000"/>
                        </a:lnSpc>
                        <a:spcAft>
                          <a:spcPts val="0"/>
                        </a:spcAft>
                        <a:buFontTx/>
                        <a:buNone/>
                      </a:pPr>
                      <a:r>
                        <a:rPr lang="en-GB" sz="1100" i="0" u="none" strike="noStrike" dirty="0">
                          <a:effectLst/>
                          <a:latin typeface="+mn-lt"/>
                          <a:ea typeface="Calibri" panose="020F0502020204030204" pitchFamily="34" charset="0"/>
                        </a:rPr>
                        <a:t>Correctly form capital and lowercase letters</a:t>
                      </a:r>
                    </a:p>
                    <a:p>
                      <a:pPr marL="0" lvl="0" indent="0">
                        <a:lnSpc>
                          <a:spcPct val="107000"/>
                        </a:lnSpc>
                        <a:spcAft>
                          <a:spcPts val="0"/>
                        </a:spcAft>
                        <a:buFontTx/>
                        <a:buNone/>
                      </a:pPr>
                      <a:endParaRPr lang="en-GB" sz="1100" i="0" u="none" strike="noStrike" dirty="0">
                        <a:effectLst/>
                        <a:latin typeface="+mn-lt"/>
                        <a:ea typeface="Calibri" panose="020F0502020204030204" pitchFamily="34" charset="0"/>
                      </a:endParaRPr>
                    </a:p>
                    <a:p>
                      <a:pPr marL="0" lvl="0" indent="0">
                        <a:lnSpc>
                          <a:spcPct val="107000"/>
                        </a:lnSpc>
                        <a:spcAft>
                          <a:spcPts val="800"/>
                        </a:spcAft>
                        <a:buFontTx/>
                        <a:buNone/>
                      </a:pPr>
                      <a:r>
                        <a:rPr lang="en-GB" sz="1100" i="0" u="none" strike="noStrike" dirty="0">
                          <a:effectLst/>
                          <a:latin typeface="+mn-lt"/>
                          <a:ea typeface="Calibri" panose="020F0502020204030204" pitchFamily="34" charset="0"/>
                        </a:rPr>
                        <a:t>Demarcate sentences using capital letters and full stops.</a:t>
                      </a:r>
                    </a:p>
                    <a:p>
                      <a:pPr>
                        <a:buFontTx/>
                        <a:buNone/>
                      </a:pPr>
                      <a:r>
                        <a:rPr lang="en-GB" sz="1100" i="0" dirty="0">
                          <a:effectLst/>
                          <a:latin typeface="+mn-lt"/>
                          <a:ea typeface="Calibri" panose="020F0502020204030204" pitchFamily="34" charset="0"/>
                        </a:rPr>
                        <a:t>Re-read writing to check it makes sense</a:t>
                      </a:r>
                    </a:p>
                    <a:p>
                      <a:pPr>
                        <a:buFontTx/>
                        <a:buNone/>
                      </a:pPr>
                      <a:endParaRPr lang="en-GB" sz="1100" i="0" u="none" strike="noStrike" dirty="0">
                        <a:effectLst/>
                        <a:latin typeface="+mn-lt"/>
                        <a:ea typeface="Calibri" panose="020F0502020204030204" pitchFamily="34" charset="0"/>
                      </a:endParaRPr>
                    </a:p>
                    <a:p>
                      <a:pPr>
                        <a:buFontTx/>
                        <a:buNone/>
                      </a:pPr>
                      <a:r>
                        <a:rPr lang="en-GB" sz="1100" i="0" u="none" strike="noStrike" dirty="0">
                          <a:effectLst/>
                          <a:latin typeface="+mn-lt"/>
                          <a:ea typeface="Calibri" panose="020F0502020204030204" pitchFamily="34" charset="0"/>
                        </a:rPr>
                        <a:t>Begin to add more detail to sentences by adding description and using new vocabulary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109322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521117526"/>
              </p:ext>
            </p:extLst>
          </p:nvPr>
        </p:nvGraphicFramePr>
        <p:xfrm>
          <a:off x="349858" y="592445"/>
          <a:ext cx="11290852" cy="5420656"/>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Maths</a:t>
                      </a:r>
                    </a:p>
                    <a:p>
                      <a:pPr algn="ctr"/>
                      <a:r>
                        <a:rPr lang="en-GB" sz="1400" b="1" kern="1200" dirty="0">
                          <a:solidFill>
                            <a:schemeClr val="tx1"/>
                          </a:solidFill>
                          <a:latin typeface="+mn-lt"/>
                          <a:ea typeface="+mn-ea"/>
                          <a:cs typeface="+mn-cs"/>
                        </a:rPr>
                        <a:t>Number</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686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r>
                        <a:rPr lang="en-GB" sz="1100" dirty="0"/>
                        <a:t>Begin to recite numbers past 5. </a:t>
                      </a:r>
                    </a:p>
                    <a:p>
                      <a:endParaRPr lang="en-GB" sz="1100" dirty="0"/>
                    </a:p>
                    <a:p>
                      <a:r>
                        <a:rPr lang="en-GB" sz="1100" dirty="0"/>
                        <a:t>Say one number for each item in order: 1,2,3,4,5. </a:t>
                      </a:r>
                    </a:p>
                    <a:p>
                      <a:endParaRPr lang="en-GB" sz="1100" dirty="0"/>
                    </a:p>
                    <a:p>
                      <a:r>
                        <a:rPr lang="en-GB" sz="1100" dirty="0"/>
                        <a:t>Know that the last number reached when counting a small set of objects tells you how many there are in total (‘cardinal principle’).</a:t>
                      </a:r>
                    </a:p>
                    <a:p>
                      <a:endParaRPr lang="en-GB" sz="1100" dirty="0"/>
                    </a:p>
                    <a:p>
                      <a:r>
                        <a:rPr lang="en-GB" sz="1100" dirty="0"/>
                        <a:t>Begin to show ‘finger numbers’ up to 5. </a:t>
                      </a:r>
                    </a:p>
                    <a:p>
                      <a:endParaRPr lang="en-GB" sz="11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buFontTx/>
                        <a:buNone/>
                      </a:pPr>
                      <a:r>
                        <a:rPr lang="en-GB" sz="1100" u="none" strike="noStrike" dirty="0">
                          <a:effectLst/>
                          <a:latin typeface="Calibri" panose="020F0502020204030204" pitchFamily="34" charset="0"/>
                          <a:ea typeface="Calibri" panose="020F0502020204030204" pitchFamily="34" charset="0"/>
                        </a:rPr>
                        <a:t>Match and sort</a:t>
                      </a: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r>
                        <a:rPr lang="en-GB" sz="1100" u="none" strike="noStrike" dirty="0">
                          <a:effectLst/>
                          <a:latin typeface="Calibri" panose="020F0502020204030204" pitchFamily="34" charset="0"/>
                          <a:ea typeface="Calibri" panose="020F0502020204030204" pitchFamily="34" charset="0"/>
                        </a:rPr>
                        <a:t>Compare amounts</a:t>
                      </a: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r>
                        <a:rPr lang="en-GB" sz="1100" u="none" strike="noStrike" dirty="0">
                          <a:effectLst/>
                          <a:latin typeface="Calibri" panose="020F0502020204030204" pitchFamily="34" charset="0"/>
                          <a:ea typeface="Calibri" panose="020F0502020204030204" pitchFamily="34" charset="0"/>
                        </a:rPr>
                        <a:t>Recite numbers past 5</a:t>
                      </a: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r>
                        <a:rPr lang="en-GB" sz="1100" u="none" strike="noStrike" dirty="0">
                          <a:effectLst/>
                          <a:latin typeface="Calibri" panose="020F0502020204030204" pitchFamily="34" charset="0"/>
                          <a:ea typeface="Calibri" panose="020F0502020204030204" pitchFamily="34" charset="0"/>
                        </a:rPr>
                        <a:t>Confidently say one number for each item in order 1,2,3,4,5.</a:t>
                      </a: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r>
                        <a:rPr lang="en-GB" sz="1100" u="none" strike="noStrike" dirty="0">
                          <a:effectLst/>
                          <a:latin typeface="Calibri" panose="020F0502020204030204" pitchFamily="34" charset="0"/>
                          <a:ea typeface="Calibri" panose="020F0502020204030204" pitchFamily="34" charset="0"/>
                        </a:rPr>
                        <a:t>Confidently show finger numbers up to 5</a:t>
                      </a: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endParaRPr lang="en-GB" sz="1100" u="none" strike="noStrike" dirty="0">
                        <a:effectLst/>
                        <a:latin typeface="Calibri" panose="020F0502020204030204" pitchFamily="34" charset="0"/>
                        <a:ea typeface="Calibri" panose="020F0502020204030204" pitchFamily="34" charset="0"/>
                      </a:endParaRPr>
                    </a:p>
                    <a:p>
                      <a:pPr>
                        <a:buFontTx/>
                        <a:buNone/>
                      </a:pPr>
                      <a:endParaRPr lang="en-GB" sz="1100" u="none" strike="noStrike"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Compare 1,2,3</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Understand the composition of 1,2,3</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Represent numbers to 5 in different forms </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Understanding one more and one less</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Understand zero</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Comparing numbers to five</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Composition of 4 and 5</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Represent, compare and understand the composition of 6,7,8</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Combine two amounts</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Make pairs</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Counting to 9 and 10</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Comparing numbers to 10</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rPr>
                        <a:t>Number bonds to 10</a:t>
                      </a: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Have a deep understanding of number to 10, including the composition of each number</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Subitise (recognise quantities without counting) up to 5</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Automatically recall (without reference to rhymes, counting or other aids) number bonds up to 5 (including subtraction facts) and some number bonds to 10, including double facts.  </a:t>
                      </a:r>
                    </a:p>
                    <a:p>
                      <a:pPr>
                        <a:lnSpc>
                          <a:spcPct val="107000"/>
                        </a:lnSpc>
                        <a:spcAft>
                          <a:spcPts val="800"/>
                        </a:spcAft>
                      </a:pPr>
                      <a:endParaRPr lang="en-GB" sz="1100" i="0"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Recognising shapes with four sides</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Identify circles and triangles</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Use positional language</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Compare mass and capacity further</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Measure length and height with non standard measures</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Begin to understand time e.g. what time do I go to bed? how long is 1 minute?</a:t>
                      </a:r>
                    </a:p>
                    <a:p>
                      <a:pPr marL="0" lvl="0" indent="0">
                        <a:lnSpc>
                          <a:spcPct val="107000"/>
                        </a:lnSpc>
                        <a:spcAft>
                          <a:spcPts val="800"/>
                        </a:spcAft>
                        <a:buFontTx/>
                        <a:buNone/>
                      </a:pPr>
                      <a:r>
                        <a:rPr lang="en-GB" sz="1100" i="0" u="none" strike="noStrike" dirty="0">
                          <a:effectLst/>
                          <a:latin typeface="+mn-lt"/>
                          <a:ea typeface="Calibri" panose="020F0502020204030204" pitchFamily="34" charset="0"/>
                        </a:rPr>
                        <a:t>Identify some properties of 3D shapes</a:t>
                      </a:r>
                    </a:p>
                    <a:p>
                      <a:pPr marL="0" lvl="0" indent="0">
                        <a:lnSpc>
                          <a:spcPct val="107000"/>
                        </a:lnSpc>
                        <a:spcAft>
                          <a:spcPts val="800"/>
                        </a:spcAft>
                        <a:buFontTx/>
                        <a:buNone/>
                      </a:pPr>
                      <a:r>
                        <a:rPr lang="en-GB" sz="1100" i="0" u="none" strike="noStrike" dirty="0">
                          <a:effectLst/>
                          <a:latin typeface="+mn-lt"/>
                          <a:ea typeface="Calibri" panose="020F0502020204030204" pitchFamily="34" charset="0"/>
                        </a:rPr>
                        <a:t>Build numbers beyond 10</a:t>
                      </a:r>
                    </a:p>
                    <a:p>
                      <a:pPr marL="0" lvl="0" indent="0">
                        <a:lnSpc>
                          <a:spcPct val="107000"/>
                        </a:lnSpc>
                        <a:spcAft>
                          <a:spcPts val="800"/>
                        </a:spcAft>
                        <a:buFontTx/>
                        <a:buNone/>
                      </a:pPr>
                      <a:endParaRPr lang="en-GB" sz="1100" i="0" u="none" strike="noStrike"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3277292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2167578249"/>
              </p:ext>
            </p:extLst>
          </p:nvPr>
        </p:nvGraphicFramePr>
        <p:xfrm>
          <a:off x="450574" y="576542"/>
          <a:ext cx="11290852" cy="465709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Maths</a:t>
                      </a:r>
                    </a:p>
                    <a:p>
                      <a:pPr algn="ctr"/>
                      <a:r>
                        <a:rPr lang="en-GB" sz="1400" b="1" kern="1200" dirty="0">
                          <a:solidFill>
                            <a:schemeClr val="tx1"/>
                          </a:solidFill>
                          <a:latin typeface="+mn-lt"/>
                          <a:ea typeface="+mn-ea"/>
                          <a:cs typeface="+mn-cs"/>
                        </a:rPr>
                        <a:t>Numerical Patterns</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a:t>
                      </a:r>
                      <a:r>
                        <a:rPr lang="en-GB" sz="1100" dirty="0"/>
                        <a:t>egin to recite numbers past 5. </a:t>
                      </a:r>
                    </a:p>
                    <a:p>
                      <a:endParaRPr lang="en-GB" sz="1100" dirty="0"/>
                    </a:p>
                    <a:p>
                      <a:r>
                        <a:rPr lang="en-GB" sz="1100" dirty="0"/>
                        <a:t>Say one number for each item in order: 1,2,3,4,5. </a:t>
                      </a:r>
                    </a:p>
                    <a:p>
                      <a:endParaRPr lang="en-GB" sz="1100" dirty="0"/>
                    </a:p>
                    <a:p>
                      <a:r>
                        <a:rPr lang="en-GB" sz="1100" dirty="0"/>
                        <a:t>Know that the last number reached when counting a small set of objects tells you how many there are in total (‘cardinal principle’).</a:t>
                      </a:r>
                    </a:p>
                    <a:p>
                      <a:endParaRPr lang="en-GB" sz="1100" dirty="0"/>
                    </a:p>
                    <a:p>
                      <a:r>
                        <a:rPr lang="en-GB" sz="1100" dirty="0"/>
                        <a:t>Begin to show ‘finger numbers’ up to 5. </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Times New Roman" panose="02020603050405020304" pitchFamily="18" charset="0"/>
                        </a:rPr>
                        <a:t>Create own patterns, spot errors in patterns and name patterns e.g. ABAB. </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Compare amounts</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Reliably count to 5</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a:t>
                      </a:r>
                      <a:r>
                        <a:rPr lang="en-GB" sz="1050" dirty="0">
                          <a:effectLst/>
                          <a:latin typeface="Calibri" panose="020F0502020204030204" pitchFamily="34" charset="0"/>
                          <a:ea typeface="Calibri" panose="020F0502020204030204" pitchFamily="34" charset="0"/>
                          <a:cs typeface="Times New Roman" panose="02020603050405020304" pitchFamily="18" charset="0"/>
                        </a:rPr>
                        <a:t>onfidently count to 10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Using comparative language in different contexts to compare manipulatives e.g. greater, smaller, more, fewer.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Find one more and one less using manipulatives.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Make and explore equal and unequal groups.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Begin to count to 20 knowing the teen numbers.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Begin to identify odd and even numbers linked to sharing.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Say a number that is one more/less without resources.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050" dirty="0">
                          <a:effectLst/>
                          <a:latin typeface="Calibri" panose="020F0502020204030204" pitchFamily="34" charset="0"/>
                          <a:ea typeface="Calibri" panose="020F0502020204030204" pitchFamily="34" charset="0"/>
                          <a:cs typeface="Times New Roman" panose="02020603050405020304" pitchFamily="18" charset="0"/>
                        </a:rPr>
                        <a:t> Begin to c</a:t>
                      </a:r>
                      <a:r>
                        <a:rPr lang="en-GB" sz="1100" dirty="0">
                          <a:effectLst/>
                          <a:latin typeface="+mn-lt"/>
                          <a:ea typeface="Calibri" panose="020F0502020204030204" pitchFamily="34" charset="0"/>
                          <a:cs typeface="Times New Roman" panose="02020603050405020304" pitchFamily="18" charset="0"/>
                        </a:rPr>
                        <a:t>ompare quantities up to 10 in different contexts, recognising when one quantity is greater than, less than or the same as the other quantity</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Verbally count beyond 20, recognising the pattern of the counting system</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Compare quantities up to 10 in different contexts, recognising when one quantity is greater than, less than or the same as the other quantity</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Explore and represent patterns within numbers up to 10, including evens and odds, double facts and how quantities can be distributed equally.</a:t>
                      </a:r>
                    </a:p>
                    <a:p>
                      <a:pPr>
                        <a:lnSpc>
                          <a:spcPct val="107000"/>
                        </a:lnSpc>
                        <a:spcAft>
                          <a:spcPts val="800"/>
                        </a:spcAft>
                      </a:pPr>
                      <a:endParaRPr lang="en-GB" sz="1100" i="0"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Verbally count beyond 20, recognising the pattern of the counting system</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Compare quantities up to 10 in different contexts, recognising when one quantity is greater than, less than or the same as the other quantity</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Explore and represent patterns within numbers up to 10, including evens and odds, double facts and how quantities can be distributed equally.</a:t>
                      </a:r>
                    </a:p>
                    <a:p>
                      <a:pPr marL="0" lvl="0" indent="0">
                        <a:lnSpc>
                          <a:spcPct val="107000"/>
                        </a:lnSpc>
                        <a:spcAft>
                          <a:spcPts val="800"/>
                        </a:spcAft>
                        <a:buFontTx/>
                        <a:buNone/>
                      </a:pPr>
                      <a:endParaRPr lang="en-GB" sz="1100" i="0" u="none" strike="noStrike"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549094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773139242"/>
              </p:ext>
            </p:extLst>
          </p:nvPr>
        </p:nvGraphicFramePr>
        <p:xfrm>
          <a:off x="450574" y="576542"/>
          <a:ext cx="11290852" cy="442372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Understanding the World</a:t>
                      </a:r>
                    </a:p>
                    <a:p>
                      <a:pPr algn="ctr"/>
                      <a:r>
                        <a:rPr lang="en-GB" sz="1400" b="1" kern="1200" dirty="0">
                          <a:solidFill>
                            <a:schemeClr val="tx1"/>
                          </a:solidFill>
                          <a:latin typeface="+mn-lt"/>
                          <a:ea typeface="+mn-ea"/>
                          <a:cs typeface="+mn-cs"/>
                        </a:rPr>
                        <a:t>Past and Present</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85069">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 Begin to make sense of their own life-story and family’s history.</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Show interest in different occupations.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 about what they see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Enjoy talking about their friends and family</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Begin to be able to talk about changes in their lives.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 able to talk about past events in their lives </a:t>
                      </a:r>
                      <a:r>
                        <a:rPr lang="en-GB" sz="1100" u="none" strike="noStrike" dirty="0" err="1">
                          <a:effectLst/>
                          <a:latin typeface="Calibri" panose="020F0502020204030204" pitchFamily="34" charset="0"/>
                          <a:ea typeface="Calibri" panose="020F0502020204030204" pitchFamily="34" charset="0"/>
                        </a:rPr>
                        <a:t>eg.</a:t>
                      </a:r>
                      <a:r>
                        <a:rPr lang="en-GB" sz="1100" u="none" strike="noStrike" dirty="0">
                          <a:effectLst/>
                          <a:latin typeface="Calibri" panose="020F0502020204030204" pitchFamily="34" charset="0"/>
                          <a:ea typeface="Calibri" panose="020F0502020204030204" pitchFamily="34" charset="0"/>
                        </a:rPr>
                        <a:t> Their birthday</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 able to sequence simple daily events </a:t>
                      </a:r>
                      <a:r>
                        <a:rPr lang="en-GB" sz="1100" u="none" strike="noStrike" dirty="0" err="1">
                          <a:effectLst/>
                          <a:latin typeface="Calibri" panose="020F0502020204030204" pitchFamily="34" charset="0"/>
                          <a:ea typeface="Calibri" panose="020F0502020204030204" pitchFamily="34" charset="0"/>
                        </a:rPr>
                        <a:t>eg.</a:t>
                      </a:r>
                      <a:r>
                        <a:rPr lang="en-GB" sz="1100" u="none" strike="noStrike" dirty="0">
                          <a:effectLst/>
                          <a:latin typeface="Calibri" panose="020F0502020204030204" pitchFamily="34" charset="0"/>
                          <a:ea typeface="Calibri" panose="020F0502020204030204" pitchFamily="34" charset="0"/>
                        </a:rPr>
                        <a:t> getting ready for school.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 </a:t>
                      </a:r>
                    </a:p>
                    <a:p>
                      <a:pPr>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lnSpc>
                          <a:spcPct val="107000"/>
                        </a:lnSpc>
                        <a:spcAft>
                          <a:spcPts val="800"/>
                        </a:spcAft>
                        <a:buFontTx/>
                        <a:buNone/>
                      </a:pPr>
                      <a:r>
                        <a:rPr lang="en-GB" sz="1100" i="1" dirty="0">
                          <a:effectLst/>
                          <a:latin typeface="Calibri" panose="020F0502020204030204" pitchFamily="34" charset="0"/>
                          <a:ea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Begin to identify people in their lives who are special to them</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Engage in stories about past and present key events. </a:t>
                      </a:r>
                      <a:r>
                        <a:rPr lang="en-GB" sz="1100" u="none" strike="noStrike" dirty="0" err="1">
                          <a:effectLst/>
                          <a:latin typeface="Calibri" panose="020F0502020204030204" pitchFamily="34" charset="0"/>
                          <a:ea typeface="Calibri" panose="020F0502020204030204" pitchFamily="34" charset="0"/>
                        </a:rPr>
                        <a:t>eg</a:t>
                      </a:r>
                      <a:r>
                        <a:rPr lang="en-GB" sz="1100" u="none" strike="noStrike" dirty="0">
                          <a:effectLst/>
                          <a:latin typeface="Calibri" panose="020F0502020204030204" pitchFamily="34" charset="0"/>
                          <a:ea typeface="Calibri" panose="020F0502020204030204" pitchFamily="34" charset="0"/>
                        </a:rPr>
                        <a:t> Christmas/ Guy Fawkes.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 about significant  past and present characters and events.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buFontTx/>
                        <a:buNone/>
                      </a:pPr>
                      <a:r>
                        <a:rPr lang="en-GB" sz="1100" i="1" dirty="0">
                          <a:effectLst/>
                          <a:latin typeface="Calibri" panose="020F0502020204030204" pitchFamily="34" charset="0"/>
                          <a:ea typeface="Calibri" panose="020F0502020204030204" pitchFamily="34" charset="0"/>
                        </a:rPr>
                        <a:t> </a:t>
                      </a:r>
                      <a:r>
                        <a:rPr lang="en-GB" sz="1100" u="none" strike="noStrike" dirty="0">
                          <a:effectLst/>
                          <a:latin typeface="Calibri" panose="020F0502020204030204" pitchFamily="34" charset="0"/>
                          <a:ea typeface="Calibri" panose="020F0502020204030204" pitchFamily="34" charset="0"/>
                        </a:rPr>
                        <a:t>Enjoy talking about the lives of the people who are special to them</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To compare past and present experiences in the world around us.</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u="none" strike="noStrike" dirty="0">
                          <a:effectLst/>
                          <a:latin typeface="Calibri" panose="020F0502020204030204" pitchFamily="34" charset="0"/>
                          <a:ea typeface="Calibri" panose="020F0502020204030204" pitchFamily="34" charset="0"/>
                        </a:rPr>
                        <a:t>Begin to understand the past through settings, characters and events encountered in books read in class and storytelling</a:t>
                      </a:r>
                    </a:p>
                    <a:p>
                      <a:pPr>
                        <a:lnSpc>
                          <a:spcPct val="107000"/>
                        </a:lnSpc>
                        <a:spcAft>
                          <a:spcPts val="800"/>
                        </a:spcAft>
                        <a:buFontTx/>
                        <a:buNone/>
                      </a:pP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 about the lives of the people around them and their roles in society</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Know some similarities and differences between things in the past and now, drawing on their experiences and what has been read in class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Understand the past through settings, characters and events encountered in books read in class and storytelling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 about the lives of the people around them and their roles in society</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Know some similarities and differences between things in the past and now, drawing on their experiences and what has been read in class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Understand the past through settings, characters and events encountered in books read in class and storytelling</a:t>
                      </a:r>
                    </a:p>
                    <a:p>
                      <a:pPr marL="0" lvl="0" indent="0">
                        <a:lnSpc>
                          <a:spcPct val="107000"/>
                        </a:lnSpc>
                        <a:spcAft>
                          <a:spcPts val="800"/>
                        </a:spcAft>
                        <a:buFontTx/>
                        <a:buNone/>
                      </a:pPr>
                      <a:endParaRPr lang="en-GB" sz="1100" i="0" u="none" strike="noStrike"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3334159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3758942003"/>
              </p:ext>
            </p:extLst>
          </p:nvPr>
        </p:nvGraphicFramePr>
        <p:xfrm>
          <a:off x="530087" y="512932"/>
          <a:ext cx="11290852" cy="555402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Understanding the World</a:t>
                      </a:r>
                    </a:p>
                    <a:p>
                      <a:pPr algn="ctr"/>
                      <a:r>
                        <a:rPr lang="en-GB" sz="1400" b="1" kern="1200" dirty="0">
                          <a:solidFill>
                            <a:schemeClr val="tx1"/>
                          </a:solidFill>
                          <a:latin typeface="+mn-lt"/>
                          <a:ea typeface="+mn-ea"/>
                          <a:cs typeface="+mn-cs"/>
                        </a:rPr>
                        <a:t>People, Culture and Communities</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97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85069">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Begin to make sense of their own life-story and family’s history.</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Show interest in different occupations.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 about what they see</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Showing increased interested in the lives of people who are familiar to them.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Beginning to understand that not all people celebrate the same things as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them.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Talking about people that are helpful to them, both from within their family and outside their family. </a:t>
                      </a:r>
                    </a:p>
                    <a:p>
                      <a:pPr marL="457200">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p>
                      <a:pPr>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lnSpc>
                          <a:spcPct val="107000"/>
                        </a:lnSpc>
                        <a:spcAft>
                          <a:spcPts val="800"/>
                        </a:spcAft>
                        <a:buFontTx/>
                        <a:buNone/>
                      </a:pPr>
                      <a:r>
                        <a:rPr lang="en-GB" sz="1100" i="1" dirty="0">
                          <a:effectLst/>
                          <a:latin typeface="Calibri" panose="020F0502020204030204" pitchFamily="34" charset="0"/>
                          <a:ea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Having a greater understanding about why certain events are being celebrated.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Talking about members of their immediate family and community.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Name and describe people who are familiar to them. </a:t>
                      </a:r>
                    </a:p>
                    <a:p>
                      <a:pPr>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Drawing information from a simple map.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Recognising some similarities and differences between life in this country and life in other countries.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Recognising that people have different beliefs and celebrate special times in different ways.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Starting to show an interest in different occupations and ways of life.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Describe their immediate environment using knowledge from observation, discussion, stories, non-fiction texts, and maps</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Know some similarities and differences between different religious and cultural communities in this country, drawing on their experiences and what has been read in class</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Explain some similarities and differences between life in this country and life in other countries, drawing on knowledge from stories, non-fiction texts and – when appropriate – maps.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Describe their immediate environment using knowledge from observation, discussion, stories, non-fiction texts, and maps</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Know some similarities and differences between different religious and cultural communities in this country, drawing on their experiences and what has been read in class</a:t>
                      </a:r>
                    </a:p>
                    <a:p>
                      <a:pPr marL="0" lvl="0" indent="0">
                        <a:lnSpc>
                          <a:spcPct val="107000"/>
                        </a:lnSpc>
                        <a:spcAft>
                          <a:spcPts val="0"/>
                        </a:spcAft>
                        <a:buFontTx/>
                        <a:buNone/>
                      </a:pPr>
                      <a:endParaRPr lang="en-GB" sz="1100" dirty="0">
                        <a:effectLst/>
                        <a:latin typeface="+mn-lt"/>
                        <a:ea typeface="Calibri" panose="020F0502020204030204" pitchFamily="34" charset="0"/>
                        <a:cs typeface="Times New Roman" panose="02020603050405020304" pitchFamily="18" charset="0"/>
                      </a:endParaRPr>
                    </a:p>
                    <a:p>
                      <a:pPr marL="0" lvl="0" indent="0">
                        <a:lnSpc>
                          <a:spcPct val="107000"/>
                        </a:lnSpc>
                        <a:spcAft>
                          <a:spcPts val="0"/>
                        </a:spcAft>
                        <a:buFontTx/>
                        <a:buNone/>
                      </a:pPr>
                      <a:r>
                        <a:rPr lang="en-GB" sz="1100" dirty="0">
                          <a:effectLst/>
                          <a:latin typeface="+mn-lt"/>
                          <a:ea typeface="Calibri" panose="020F0502020204030204" pitchFamily="34" charset="0"/>
                          <a:cs typeface="Times New Roman" panose="02020603050405020304" pitchFamily="18" charset="0"/>
                        </a:rPr>
                        <a:t>Explain some similarities and differences between life in this country and life in other countries, drawing on knowledge from stories, non-fiction texts and – when appropriate – maps.</a:t>
                      </a:r>
                    </a:p>
                    <a:p>
                      <a:pPr marL="0" lvl="0" indent="0">
                        <a:lnSpc>
                          <a:spcPct val="107000"/>
                        </a:lnSpc>
                        <a:spcAft>
                          <a:spcPts val="800"/>
                        </a:spcAft>
                        <a:buFontTx/>
                        <a:buNone/>
                      </a:pPr>
                      <a:endParaRPr lang="en-GB" sz="1100" i="0" u="none" strike="noStrike"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1374314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3363584546"/>
              </p:ext>
            </p:extLst>
          </p:nvPr>
        </p:nvGraphicFramePr>
        <p:xfrm>
          <a:off x="530087" y="512932"/>
          <a:ext cx="11290852" cy="537464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Understanding the World</a:t>
                      </a:r>
                    </a:p>
                    <a:p>
                      <a:pPr algn="ctr"/>
                      <a:r>
                        <a:rPr lang="en-GB" sz="1400" b="1" kern="1200" dirty="0">
                          <a:solidFill>
                            <a:schemeClr val="tx1"/>
                          </a:solidFill>
                          <a:latin typeface="+mn-lt"/>
                          <a:ea typeface="+mn-ea"/>
                          <a:cs typeface="+mn-cs"/>
                        </a:rPr>
                        <a:t>The Natural World</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85069">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 Use all their senses in hands-on exploration of natural materials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 about what they see</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Begin to separate materials for recycling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Talking about some of the things they have observed such as plants, animals, natural and found objects.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Exploring the natural world around them.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identifying features of living things, such as animals with legs or those with wings.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Describing what they see, hear and feel whilst outside.</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Understanding the effect of changing seasons on the natural world around them.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Having a greater awareness of seasonal change.</a:t>
                      </a:r>
                    </a:p>
                    <a:p>
                      <a:pPr>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p>
                      <a:pPr>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Asking questions about their familiar world. </a:t>
                      </a:r>
                      <a:r>
                        <a:rPr lang="en-GB" sz="1100" u="none" strike="noStrike" dirty="0" err="1">
                          <a:effectLst/>
                          <a:latin typeface="Calibri" panose="020F0502020204030204" pitchFamily="34" charset="0"/>
                          <a:ea typeface="Calibri" panose="020F0502020204030204" pitchFamily="34" charset="0"/>
                        </a:rPr>
                        <a:t>eg.</a:t>
                      </a:r>
                      <a:r>
                        <a:rPr lang="en-GB" sz="1100" u="none" strike="noStrike" dirty="0">
                          <a:effectLst/>
                          <a:latin typeface="Calibri" panose="020F0502020204030204" pitchFamily="34" charset="0"/>
                          <a:ea typeface="Calibri" panose="020F0502020204030204" pitchFamily="34" charset="0"/>
                        </a:rPr>
                        <a:t> their home</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Asking questions about some of the things they have observed, such as plants and animals.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Talking about why things happen and how things work.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Understanding more about growth, decay and changes over time. </a:t>
                      </a:r>
                      <a:r>
                        <a:rPr lang="en-GB" sz="1100" u="none" strike="noStrike" dirty="0" err="1">
                          <a:effectLst/>
                          <a:latin typeface="Calibri" panose="020F0502020204030204" pitchFamily="34" charset="0"/>
                          <a:ea typeface="Calibri" panose="020F0502020204030204" pitchFamily="34" charset="0"/>
                        </a:rPr>
                        <a:t>eg.</a:t>
                      </a:r>
                      <a:r>
                        <a:rPr lang="en-GB" sz="1100" u="none" strike="noStrike" dirty="0">
                          <a:effectLst/>
                          <a:latin typeface="Calibri" panose="020F0502020204030204" pitchFamily="34" charset="0"/>
                          <a:ea typeface="Calibri" panose="020F0502020204030204" pitchFamily="34" charset="0"/>
                        </a:rPr>
                        <a:t> lifecycles and recycling.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Recognising some environments that are different to the one in which they live. </a:t>
                      </a:r>
                    </a:p>
                    <a:p>
                      <a:pPr marL="457200">
                        <a:lnSpc>
                          <a:spcPct val="107000"/>
                        </a:lnSpc>
                        <a:spcAft>
                          <a:spcPts val="800"/>
                        </a:spcAft>
                        <a:buFontTx/>
                        <a:buNone/>
                      </a:pPr>
                      <a:r>
                        <a:rPr lang="en-GB" sz="110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Explore the natural world around them, making observations and drawing</a:t>
                      </a:r>
                    </a:p>
                    <a:p>
                      <a:pPr marL="457200">
                        <a:lnSpc>
                          <a:spcPct val="107000"/>
                        </a:lnSpc>
                        <a:spcAft>
                          <a:spcPts val="800"/>
                        </a:spcAft>
                        <a:buFontTx/>
                        <a:buNone/>
                      </a:pPr>
                      <a:r>
                        <a:rPr lang="en-GB" sz="1100" dirty="0">
                          <a:effectLst/>
                          <a:latin typeface="Calibri" panose="020F0502020204030204" pitchFamily="34" charset="0"/>
                          <a:ea typeface="Calibri" panose="020F0502020204030204" pitchFamily="34" charset="0"/>
                        </a:rPr>
                        <a:t>pictures of animals and plants;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Know some similarities and differences between the natural world around them and contrasting environments, drawing on their experiences and what has been read in class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Understand some important processes and changes in the natural world around them, including the seasons and changing states of matter.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Explore the natural world around them, making observations and drawing</a:t>
                      </a:r>
                    </a:p>
                    <a:p>
                      <a:pPr marL="457200">
                        <a:lnSpc>
                          <a:spcPct val="107000"/>
                        </a:lnSpc>
                        <a:spcAft>
                          <a:spcPts val="800"/>
                        </a:spcAft>
                        <a:buFontTx/>
                        <a:buNone/>
                      </a:pPr>
                      <a:r>
                        <a:rPr lang="en-GB" sz="1100" dirty="0">
                          <a:effectLst/>
                          <a:latin typeface="Calibri" panose="020F0502020204030204" pitchFamily="34" charset="0"/>
                          <a:ea typeface="Calibri" panose="020F0502020204030204" pitchFamily="34" charset="0"/>
                        </a:rPr>
                        <a:t>pictures of animals and plants; </a:t>
                      </a: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Know some similarities and differences between the natural world around them and contrasting environments, drawing on their experiences and what has been read in class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Understand some important processes and changes in the natural world around them, including the seasons and changing states of matter. </a:t>
                      </a:r>
                    </a:p>
                    <a:p>
                      <a:pPr marL="0" lvl="0" indent="0">
                        <a:lnSpc>
                          <a:spcPct val="107000"/>
                        </a:lnSpc>
                        <a:spcAft>
                          <a:spcPts val="800"/>
                        </a:spcAft>
                        <a:buFontTx/>
                        <a:buNone/>
                      </a:pPr>
                      <a:endParaRPr lang="en-GB" sz="1100" i="0" u="none" strike="noStrike"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4231460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3834708517"/>
              </p:ext>
            </p:extLst>
          </p:nvPr>
        </p:nvGraphicFramePr>
        <p:xfrm>
          <a:off x="530087" y="512932"/>
          <a:ext cx="11290852" cy="465709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Expressive Arts and Design</a:t>
                      </a:r>
                    </a:p>
                    <a:p>
                      <a:pPr algn="ctr"/>
                      <a:r>
                        <a:rPr lang="en-GB" sz="1400" b="1" kern="1200" dirty="0">
                          <a:solidFill>
                            <a:schemeClr val="tx1"/>
                          </a:solidFill>
                          <a:latin typeface="+mn-lt"/>
                          <a:ea typeface="+mn-ea"/>
                          <a:cs typeface="+mn-cs"/>
                        </a:rPr>
                        <a:t>Creating with Materials</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85069">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Enjoys experimenting with colour in a variety of ways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Understanding that they can use lines to enclose a space and beginning to use the shapes to represent objects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Beginning to construct stacking blocks vertically and horizontally, making enclosures and creating spaces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Joining construction pieces together to build and balance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Explores colour and colour mixing</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use painting and drawing to represent actions and objects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use art to demonstrate feelings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use tools for a purpose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apply colour appropriately e.g yellow for a banana</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painting and drawing to represent actions and objects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tools for a purpose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Beginning to consider the composition of colour</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intentional representations to represent actions and objects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Effectively use tools for a purpose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Safely use and explore a variety of materials, tools and techniques, experimenting with colour, design, texture, form and function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Share their creations, explaining the process they have used</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Make use of props and materials when role playing characters in narratives and stories.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Safely use and explore a variety of materials, tools and techniques, experimenting with colour, design, texture, form and function with expertise</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Share their creations, explaining the process they have used with increasing confidence and knowledge</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Make appropriate and relevant use of props and materials when role playing characters in narratives and stories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1340531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512349241"/>
              </p:ext>
            </p:extLst>
          </p:nvPr>
        </p:nvGraphicFramePr>
        <p:xfrm>
          <a:off x="530087" y="512932"/>
          <a:ext cx="11290852" cy="4298315"/>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Expressive Arts and Design</a:t>
                      </a:r>
                    </a:p>
                    <a:p>
                      <a:pPr algn="ctr"/>
                      <a:r>
                        <a:rPr lang="en-GB" sz="1400" b="1" kern="1200" dirty="0">
                          <a:solidFill>
                            <a:schemeClr val="tx1"/>
                          </a:solidFill>
                          <a:latin typeface="+mn-lt"/>
                          <a:ea typeface="+mn-ea"/>
                          <a:cs typeface="+mn-cs"/>
                        </a:rPr>
                        <a:t>Being Imaginative and Expressive</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85069">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Enjoys listening to stories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Identifies sounds within the environment</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Begins to sing short phrases of songs with others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Demonstrates rhythm with body movements that might be in time to music</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Enjoys playing with a wide range of objects that make sound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Begins to join in a repetitive refrain</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match object to sound</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Begins to join in singing a whole song</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Enjoys playing a wide range of instruments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 to retell familiar stories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Gains more confidence matching sound to instrument</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Begins to play some  simple musical instruments with some accuracy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Sings a whole song with others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Invent and retell familiar stories with peers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Plays simple musical instruments with precision and accuracy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Confidently sings songs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Invent, adapt and recount narratives and stories with peers and their teacher</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Sing a range of well-known nursery rhymes and songs; Perform songs, rhymes, poems and stories with others, and – when appropriate – try to move in time with music.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Invent, adapt and recount narratives and stories and perform them as part of a group</a:t>
                      </a:r>
                    </a:p>
                    <a:p>
                      <a:pPr>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Enjoys singing songs as part of a group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2049581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2428095515"/>
              </p:ext>
            </p:extLst>
          </p:nvPr>
        </p:nvGraphicFramePr>
        <p:xfrm>
          <a:off x="381663" y="719666"/>
          <a:ext cx="11290852" cy="581818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Communication and Language</a:t>
                      </a:r>
                    </a:p>
                    <a:p>
                      <a:pPr algn="ctr"/>
                      <a:r>
                        <a:rPr lang="en-GB" sz="1400" b="1" kern="1200" dirty="0">
                          <a:solidFill>
                            <a:schemeClr val="tx1"/>
                          </a:solidFill>
                          <a:latin typeface="+mn-lt"/>
                          <a:ea typeface="+mn-ea"/>
                          <a:cs typeface="+mn-cs"/>
                        </a:rPr>
                        <a:t>Speaking</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a:lnSpc>
                          <a:spcPct val="107000"/>
                        </a:lnSpc>
                        <a:spcAft>
                          <a:spcPts val="0"/>
                        </a:spcAft>
                      </a:pPr>
                      <a:r>
                        <a:rPr lang="en-GB" sz="1100" dirty="0"/>
                        <a:t>Start a conversation and continue it for many turns. </a:t>
                      </a:r>
                    </a:p>
                    <a:p>
                      <a:pPr>
                        <a:lnSpc>
                          <a:spcPct val="107000"/>
                        </a:lnSpc>
                        <a:spcAft>
                          <a:spcPts val="0"/>
                        </a:spcAft>
                      </a:pPr>
                      <a:endParaRPr lang="en-GB" sz="1100" dirty="0"/>
                    </a:p>
                    <a:p>
                      <a:pPr>
                        <a:lnSpc>
                          <a:spcPct val="107000"/>
                        </a:lnSpc>
                        <a:spcAft>
                          <a:spcPts val="0"/>
                        </a:spcAft>
                      </a:pPr>
                      <a:r>
                        <a:rPr lang="en-GB" sz="1100" dirty="0"/>
                        <a:t>Use talk to organise themselves and their play: “Let’s go on a bus... you sit there... I’ll be the driver.”</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sentences of 4-6 words.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speech to express view.</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Talk about stories, rhymes and non-fiction.</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Retell parts of a familiar story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Describe events in some detail.</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Learn new vocabulary.</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Articulate their thoughts.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latin typeface="+mn-lt"/>
                        </a:rPr>
                        <a:t>Expanding their vocabulary to include new words related to a topic or theme</a:t>
                      </a:r>
                    </a:p>
                    <a:p>
                      <a:pPr marL="0" indent="0">
                        <a:buFontTx/>
                        <a:buNone/>
                      </a:pPr>
                      <a:endParaRPr lang="en-GB" sz="1100" dirty="0">
                        <a:latin typeface="+mn-lt"/>
                      </a:endParaRPr>
                    </a:p>
                    <a:p>
                      <a:pPr marL="0" indent="0">
                        <a:buFontTx/>
                        <a:buNone/>
                      </a:pPr>
                      <a:r>
                        <a:rPr lang="en-GB" sz="1100" dirty="0">
                          <a:latin typeface="+mn-lt"/>
                        </a:rPr>
                        <a:t>Continuing to use new vocabulary when the topic or theme has ended</a:t>
                      </a:r>
                    </a:p>
                    <a:p>
                      <a:pPr marL="0" indent="0">
                        <a:buFontTx/>
                        <a:buNone/>
                      </a:pPr>
                      <a:endParaRPr lang="en-GB" sz="1100" dirty="0">
                        <a:latin typeface="+mn-lt"/>
                      </a:endParaRPr>
                    </a:p>
                    <a:p>
                      <a:pPr marL="0" indent="0">
                        <a:buFontTx/>
                        <a:buNone/>
                      </a:pPr>
                      <a:r>
                        <a:rPr lang="en-GB" sz="1100" dirty="0">
                          <a:latin typeface="+mn-lt"/>
                        </a:rPr>
                        <a:t>Asking questions to aid understanding</a:t>
                      </a:r>
                    </a:p>
                    <a:p>
                      <a:pPr marL="0" indent="0">
                        <a:buFontTx/>
                        <a:buNone/>
                      </a:pPr>
                      <a:endParaRPr lang="en-GB" sz="1100" dirty="0">
                        <a:latin typeface="+mn-lt"/>
                      </a:endParaRPr>
                    </a:p>
                    <a:p>
                      <a:pPr marL="0" indent="0">
                        <a:buFontTx/>
                        <a:buNone/>
                      </a:pPr>
                      <a:r>
                        <a:rPr lang="en-GB" sz="1100" dirty="0">
                          <a:latin typeface="+mn-lt"/>
                        </a:rPr>
                        <a:t>Retelling a simple past event in the correct order</a:t>
                      </a:r>
                    </a:p>
                    <a:p>
                      <a:pPr marL="0" indent="0">
                        <a:buFontTx/>
                        <a:buNone/>
                      </a:pPr>
                      <a:endParaRPr lang="en-GB" sz="1100" dirty="0">
                        <a:latin typeface="+mn-lt"/>
                      </a:endParaRPr>
                    </a:p>
                    <a:p>
                      <a:pPr marL="0" indent="0">
                        <a:buFontTx/>
                        <a:buNone/>
                      </a:pPr>
                      <a:r>
                        <a:rPr lang="en-GB" sz="1100" dirty="0">
                          <a:latin typeface="+mn-lt"/>
                        </a:rPr>
                        <a:t>Using talk to connect ideas, explaining what has happened and anticipating what might happen next, recalling and reliving past experiences</a:t>
                      </a:r>
                    </a:p>
                    <a:p>
                      <a:pPr marL="0" indent="0">
                        <a:buFontTx/>
                        <a:buNone/>
                      </a:pPr>
                      <a:endParaRPr lang="en-GB" sz="1100" dirty="0">
                        <a:latin typeface="+mn-lt"/>
                      </a:endParaRPr>
                    </a:p>
                    <a:p>
                      <a:pPr marL="0" indent="0">
                        <a:buFontTx/>
                        <a:buNone/>
                      </a:pPr>
                      <a:r>
                        <a:rPr lang="en-GB" sz="1100" dirty="0">
                          <a:latin typeface="+mn-lt"/>
                        </a:rPr>
                        <a:t>Using talk in pretending that objects stand for something else in play, e.g. this material is my cape.  </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latin typeface="+mn-lt"/>
                        </a:rPr>
                        <a:t>Using new vocabulary in different contexts</a:t>
                      </a:r>
                    </a:p>
                    <a:p>
                      <a:pPr marL="0" indent="0">
                        <a:buFontTx/>
                        <a:buNone/>
                      </a:pPr>
                      <a:r>
                        <a:rPr lang="en-GB" sz="1100" dirty="0">
                          <a:latin typeface="+mn-lt"/>
                        </a:rPr>
                        <a:t>Asking questions to learn more about an event or activity</a:t>
                      </a:r>
                    </a:p>
                    <a:p>
                      <a:pPr marL="0" indent="0">
                        <a:buFontTx/>
                        <a:buNone/>
                      </a:pPr>
                      <a:endParaRPr lang="en-GB" sz="1100" dirty="0">
                        <a:latin typeface="+mn-lt"/>
                      </a:endParaRPr>
                    </a:p>
                    <a:p>
                      <a:pPr marL="0" indent="0">
                        <a:buFontTx/>
                        <a:buNone/>
                      </a:pPr>
                      <a:r>
                        <a:rPr lang="en-GB" sz="1100" dirty="0">
                          <a:latin typeface="+mn-lt"/>
                        </a:rPr>
                        <a:t>Using complete sentences more regularly</a:t>
                      </a:r>
                    </a:p>
                    <a:p>
                      <a:pPr marL="0" indent="0">
                        <a:buFontTx/>
                        <a:buNone/>
                      </a:pPr>
                      <a:endParaRPr lang="en-GB" sz="1100" dirty="0">
                        <a:latin typeface="+mn-lt"/>
                      </a:endParaRPr>
                    </a:p>
                    <a:p>
                      <a:pPr marL="0" indent="0">
                        <a:buFontTx/>
                        <a:buNone/>
                      </a:pPr>
                      <a:r>
                        <a:rPr lang="en-GB" sz="1100" dirty="0">
                          <a:latin typeface="+mn-lt"/>
                        </a:rPr>
                        <a:t>Using language to explore imaginary events, storylines and themes</a:t>
                      </a:r>
                    </a:p>
                    <a:p>
                      <a:pPr marL="0" indent="0">
                        <a:buFontTx/>
                        <a:buNone/>
                      </a:pPr>
                      <a:endParaRPr lang="en-GB" sz="1100" dirty="0">
                        <a:latin typeface="+mn-lt"/>
                      </a:endParaRPr>
                    </a:p>
                    <a:p>
                      <a:pPr marL="0" indent="0">
                        <a:buFontTx/>
                        <a:buNone/>
                      </a:pPr>
                      <a:r>
                        <a:rPr lang="en-GB" sz="1100" dirty="0">
                          <a:latin typeface="+mn-lt"/>
                        </a:rPr>
                        <a:t>Using language to imagine and recreate roles and experiencing in play situations</a:t>
                      </a:r>
                    </a:p>
                    <a:p>
                      <a:pPr marL="0" indent="0">
                        <a:buFontTx/>
                        <a:buNone/>
                      </a:pPr>
                      <a:endParaRPr lang="en-GB" sz="1100" dirty="0">
                        <a:latin typeface="+mn-lt"/>
                      </a:endParaRPr>
                    </a:p>
                    <a:p>
                      <a:pPr marL="0" indent="0">
                        <a:buFontTx/>
                        <a:buNone/>
                      </a:pPr>
                      <a:r>
                        <a:rPr lang="en-GB" sz="1100" dirty="0">
                          <a:latin typeface="+mn-lt"/>
                        </a:rPr>
                        <a:t>Linking statements and sticking to a main theme or intention</a:t>
                      </a:r>
                    </a:p>
                    <a:p>
                      <a:pPr marL="0" indent="0">
                        <a:buFontTx/>
                        <a:buNone/>
                      </a:pPr>
                      <a:endParaRPr lang="en-GB" sz="1100" dirty="0">
                        <a:latin typeface="+mn-lt"/>
                      </a:endParaRPr>
                    </a:p>
                    <a:p>
                      <a:pPr marL="0" indent="0">
                        <a:buFontTx/>
                        <a:buNone/>
                      </a:pPr>
                      <a:r>
                        <a:rPr lang="en-GB" sz="1100" dirty="0">
                          <a:latin typeface="+mn-lt"/>
                        </a:rPr>
                        <a:t>Using talk to organise, sequence and clarify thinking, feelings and ideas.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Participate in small group, class and one-to-one discussions, offering their own ideas, using recently introduced vocabulary;</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Offer explanations for why things might happen, making use of recently introduced vocabulary from stories, non-fiction, rhymes and poems when appropriate</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Express their ideas and feelings about their experiences using full sentences, including use of past, present and future tenses and making use of conjunctions, with modelling and support from their teacher.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Ask questions to further develop their knowledge in different contexts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Using a range of vocabulary in their talk to describe in more detail.</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Confidently express their ideas and feelings about their experiences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244127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3455318708"/>
              </p:ext>
            </p:extLst>
          </p:nvPr>
        </p:nvGraphicFramePr>
        <p:xfrm>
          <a:off x="381663" y="719666"/>
          <a:ext cx="11290852" cy="538257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Personal, Social and Emotional Development</a:t>
                      </a:r>
                    </a:p>
                    <a:p>
                      <a:pPr algn="ctr"/>
                      <a:r>
                        <a:rPr lang="en-GB" sz="1400" b="1" kern="1200" dirty="0">
                          <a:solidFill>
                            <a:schemeClr val="tx1"/>
                          </a:solidFill>
                          <a:latin typeface="+mn-lt"/>
                          <a:ea typeface="+mn-ea"/>
                          <a:cs typeface="+mn-cs"/>
                        </a:rPr>
                        <a:t>Self-regulation</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Is beginning to use language to express how they are feeling</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 can wait for something.</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dirty="0"/>
                        <a:t>Understand a question or instruction that has two parts, such as: “Get your coat and wait at the door”. </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dirty="0"/>
                        <a:t>Can sit and focus for short periods of time</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Talk about their feelings using words like ‘happy’, ‘sad’, ‘angry’ or ‘worried’.</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Understand and follow an instruction that has two parts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Periods of focus and attention are extending </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Talk about their own feelings and begin to recognise the feelings of others using words such as ‘happy’, ‘sad’, ‘angry’ or ‘worried’.</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 to follow more detailed instructions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Begins to show patience and have some control of their immediate impulses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Listens carefully to what the teacher says, often responding appropriately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Can follow a more detailed instruction.</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 to show an understanding of their own feelings and those of others.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 to set and work towards simple goals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Shows some patience and control over impulses </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Listens carefully to what the teacher says with focus and attention and responds appropriately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an understanding of their own feelings and those of others, and begin to regulate their behaviour accordingly;</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Set and work towards simple goals, being able to wait for what they want and control their immediate impulses when appropriate;</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Give focused attention to what the teacher says, responding appropriately even when engaged in activity.</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an ability to follow instructions involving several ideas or actions.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an understanding of their own feelings and those of others, and begin to regulate their behaviour accordingly;</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Set and work towards simple goals, being able to wait for what they want and control their immediate impulses when appropriate;</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Give focused attention to what the teacher says, responding appropriately even when engaged in activity.</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an ability to follow instructions involving several ideas or actions.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3102181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3848990592"/>
              </p:ext>
            </p:extLst>
          </p:nvPr>
        </p:nvGraphicFramePr>
        <p:xfrm>
          <a:off x="381663" y="719666"/>
          <a:ext cx="11290852" cy="598582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Personal, Social and Emotional Development</a:t>
                      </a:r>
                    </a:p>
                    <a:p>
                      <a:pPr algn="ctr"/>
                      <a:r>
                        <a:rPr lang="en-GB" sz="1400" b="1" kern="1200" dirty="0">
                          <a:solidFill>
                            <a:schemeClr val="tx1"/>
                          </a:solidFill>
                          <a:latin typeface="+mn-lt"/>
                          <a:ea typeface="+mn-ea"/>
                          <a:cs typeface="+mn-cs"/>
                        </a:rPr>
                        <a:t>Managing Self</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marL="0" indent="0">
                        <a:buFontTx/>
                        <a:buNone/>
                      </a:pPr>
                      <a:r>
                        <a:rPr lang="en-GB" sz="1100" dirty="0">
                          <a:latin typeface="+mn-lt"/>
                        </a:rPr>
                        <a:t>Be aware of own feelings and know that some actions and words can hurt others’ feelings</a:t>
                      </a:r>
                    </a:p>
                    <a:p>
                      <a:pPr marL="0" indent="0">
                        <a:buFontTx/>
                        <a:buNone/>
                      </a:pPr>
                      <a:endParaRPr lang="en-GB" sz="1100" dirty="0">
                        <a:latin typeface="+mn-lt"/>
                      </a:endParaRPr>
                    </a:p>
                    <a:p>
                      <a:pPr marL="0" indent="0">
                        <a:buFontTx/>
                        <a:buNone/>
                      </a:pPr>
                      <a:r>
                        <a:rPr lang="en-GB" sz="1100" dirty="0">
                          <a:latin typeface="+mn-lt"/>
                        </a:rPr>
                        <a:t>Begin to accept the needs of others, taking turns and sharing resources, sometimes with support from others</a:t>
                      </a:r>
                    </a:p>
                    <a:p>
                      <a:pPr marL="0" indent="0">
                        <a:buFontTx/>
                        <a:buNone/>
                      </a:pPr>
                      <a:endParaRPr lang="en-GB" sz="1100" dirty="0">
                        <a:latin typeface="+mn-lt"/>
                      </a:endParaRPr>
                    </a:p>
                    <a:p>
                      <a:pPr marL="0" indent="0">
                        <a:buFontTx/>
                        <a:buNone/>
                      </a:pPr>
                      <a:r>
                        <a:rPr lang="en-GB" sz="1100" dirty="0">
                          <a:latin typeface="+mn-lt"/>
                        </a:rPr>
                        <a:t>Usually tolerate delay when their needs are not immediately met</a:t>
                      </a:r>
                    </a:p>
                    <a:p>
                      <a:pPr marL="0" indent="0">
                        <a:buFontTx/>
                        <a:buNone/>
                      </a:pPr>
                      <a:endParaRPr lang="en-GB" sz="1100" dirty="0">
                        <a:latin typeface="+mn-lt"/>
                      </a:endParaRPr>
                    </a:p>
                    <a:p>
                      <a:pPr marL="0" indent="0">
                        <a:buFontTx/>
                        <a:buNone/>
                      </a:pPr>
                      <a:r>
                        <a:rPr lang="en-GB" sz="1100" dirty="0">
                          <a:latin typeface="+mn-lt"/>
                        </a:rPr>
                        <a:t>Usually adapt their behaviour to different events, social situations and changes in routine</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Briefly stick at an activity when it becomes challenging</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Enjoy helping with small tasks</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Begin to recognise when help is needed and ask adults for help</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some confidence in social situations</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latin typeface="+mn-lt"/>
                        </a:rPr>
                        <a:t>Showing that they can stick with an activity, even if it is challenging</a:t>
                      </a:r>
                    </a:p>
                    <a:p>
                      <a:pPr marL="0" indent="0">
                        <a:buFontTx/>
                        <a:buNone/>
                      </a:pPr>
                      <a:endParaRPr lang="en-GB" sz="1100" dirty="0">
                        <a:latin typeface="+mn-lt"/>
                      </a:endParaRPr>
                    </a:p>
                    <a:p>
                      <a:pPr marL="0" indent="0">
                        <a:buFontTx/>
                        <a:buNone/>
                      </a:pPr>
                      <a:r>
                        <a:rPr lang="en-GB" sz="1100" dirty="0">
                          <a:latin typeface="+mn-lt"/>
                        </a:rPr>
                        <a:t>Selecting and using activities and resources with help</a:t>
                      </a:r>
                    </a:p>
                    <a:p>
                      <a:pPr marL="0" indent="0">
                        <a:buFontTx/>
                        <a:buNone/>
                      </a:pPr>
                      <a:endParaRPr lang="en-GB" sz="1100" dirty="0">
                        <a:latin typeface="+mn-lt"/>
                      </a:endParaRPr>
                    </a:p>
                    <a:p>
                      <a:pPr marL="0" indent="0">
                        <a:buFontTx/>
                        <a:buNone/>
                      </a:pPr>
                      <a:r>
                        <a:rPr lang="en-GB" sz="1100" dirty="0">
                          <a:latin typeface="+mn-lt"/>
                        </a:rPr>
                        <a:t>Enjoying the responsibility of carrying out small tasks</a:t>
                      </a:r>
                    </a:p>
                    <a:p>
                      <a:pPr marL="0" indent="0">
                        <a:buFontTx/>
                        <a:buNone/>
                      </a:pPr>
                      <a:endParaRPr lang="en-GB" sz="1100" dirty="0">
                        <a:latin typeface="+mn-lt"/>
                      </a:endParaRPr>
                    </a:p>
                    <a:p>
                      <a:pPr marL="0" indent="0">
                        <a:buFontTx/>
                        <a:buNone/>
                      </a:pPr>
                      <a:r>
                        <a:rPr lang="en-GB" sz="1100" dirty="0">
                          <a:latin typeface="+mn-lt"/>
                        </a:rPr>
                        <a:t>Being confident to talk to other children when playing and communicating freely about their home and community</a:t>
                      </a:r>
                    </a:p>
                    <a:p>
                      <a:pPr marL="0" indent="0">
                        <a:buFontTx/>
                        <a:buNone/>
                      </a:pPr>
                      <a:endParaRPr lang="en-GB" sz="1100" dirty="0">
                        <a:latin typeface="+mn-lt"/>
                      </a:endParaRPr>
                    </a:p>
                    <a:p>
                      <a:pPr marL="0" indent="0">
                        <a:buFontTx/>
                        <a:buNone/>
                      </a:pPr>
                      <a:r>
                        <a:rPr lang="en-GB" sz="1100" dirty="0">
                          <a:latin typeface="+mn-lt"/>
                        </a:rPr>
                        <a:t>Being more confident in new social situations</a:t>
                      </a:r>
                    </a:p>
                    <a:p>
                      <a:pPr marL="0" indent="0">
                        <a:buFontTx/>
                        <a:buNone/>
                      </a:pPr>
                      <a:endParaRPr lang="en-GB" sz="1100" dirty="0">
                        <a:latin typeface="+mn-lt"/>
                      </a:endParaRPr>
                    </a:p>
                    <a:p>
                      <a:pPr marL="0" indent="0">
                        <a:buFontTx/>
                        <a:buNone/>
                      </a:pPr>
                      <a:r>
                        <a:rPr lang="en-GB" sz="1100" dirty="0">
                          <a:latin typeface="+mn-lt"/>
                        </a:rPr>
                        <a:t>Showing confidence in asking adults for help</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latin typeface="+mn-lt"/>
                        </a:rPr>
                        <a:t>Being able to talk about a challenging task and be prepared to have a go</a:t>
                      </a:r>
                    </a:p>
                    <a:p>
                      <a:pPr marL="0" indent="0">
                        <a:buFontTx/>
                        <a:buNone/>
                      </a:pPr>
                      <a:endParaRPr lang="en-GB" sz="1100" dirty="0">
                        <a:latin typeface="+mn-lt"/>
                      </a:endParaRPr>
                    </a:p>
                    <a:p>
                      <a:pPr marL="0" indent="0">
                        <a:buFontTx/>
                        <a:buNone/>
                      </a:pPr>
                      <a:r>
                        <a:rPr lang="en-GB" sz="1100" dirty="0">
                          <a:latin typeface="+mn-lt"/>
                        </a:rPr>
                        <a:t>Welcoming and valuing praise for what they have done</a:t>
                      </a:r>
                    </a:p>
                    <a:p>
                      <a:pPr marL="0" indent="0">
                        <a:buFontTx/>
                        <a:buNone/>
                      </a:pPr>
                      <a:endParaRPr lang="en-GB" sz="1100" dirty="0">
                        <a:latin typeface="+mn-lt"/>
                      </a:endParaRPr>
                    </a:p>
                    <a:p>
                      <a:pPr marL="0" indent="0">
                        <a:buFontTx/>
                        <a:buNone/>
                      </a:pPr>
                      <a:r>
                        <a:rPr lang="en-GB" sz="1100" dirty="0">
                          <a:latin typeface="+mn-lt"/>
                        </a:rPr>
                        <a:t>Willingly participate in a wide range of activities </a:t>
                      </a:r>
                    </a:p>
                    <a:p>
                      <a:pPr marL="0" indent="0">
                        <a:buFontTx/>
                        <a:buNone/>
                      </a:pPr>
                      <a:endParaRPr lang="en-GB" sz="1100" dirty="0">
                        <a:latin typeface="+mn-lt"/>
                      </a:endParaRPr>
                    </a:p>
                    <a:p>
                      <a:pPr marL="0" indent="0">
                        <a:buFontTx/>
                        <a:buNone/>
                      </a:pPr>
                      <a:r>
                        <a:rPr lang="en-GB" sz="1100" dirty="0">
                          <a:latin typeface="+mn-lt"/>
                        </a:rPr>
                        <a:t>Being confident to speak to others about needs, wants, interests and opinions</a:t>
                      </a:r>
                    </a:p>
                    <a:p>
                      <a:pPr marL="0" indent="0">
                        <a:buFontTx/>
                        <a:buNone/>
                      </a:pPr>
                      <a:endParaRPr lang="en-GB" sz="1100" dirty="0">
                        <a:latin typeface="+mn-lt"/>
                      </a:endParaRPr>
                    </a:p>
                    <a:p>
                      <a:pPr marL="0" indent="0">
                        <a:buFontTx/>
                        <a:buNone/>
                      </a:pPr>
                      <a:r>
                        <a:rPr lang="en-GB" sz="1100" dirty="0">
                          <a:latin typeface="+mn-lt"/>
                        </a:rPr>
                        <a:t>Describing themselves in positive terms and talking about their abilities</a:t>
                      </a:r>
                    </a:p>
                    <a:p>
                      <a:pPr marL="0" indent="0">
                        <a:buFontTx/>
                        <a:buNone/>
                      </a:pPr>
                      <a:endParaRPr lang="en-GB" sz="1100" dirty="0">
                        <a:latin typeface="+mn-lt"/>
                      </a:endParaRPr>
                    </a:p>
                    <a:p>
                      <a:pPr marL="0" indent="0">
                        <a:buFontTx/>
                        <a:buNone/>
                      </a:pPr>
                      <a:r>
                        <a:rPr lang="en-GB" sz="1100" dirty="0">
                          <a:latin typeface="+mn-lt"/>
                        </a:rPr>
                        <a:t>Showing resilience and perseverance in the face of challenge</a:t>
                      </a:r>
                    </a:p>
                    <a:p>
                      <a:pPr marL="0" indent="0">
                        <a:buFontTx/>
                        <a:buNone/>
                      </a:pPr>
                      <a:endParaRPr lang="en-GB" sz="1100" dirty="0">
                        <a:latin typeface="+mn-lt"/>
                      </a:endParaRPr>
                    </a:p>
                    <a:p>
                      <a:pPr marL="0" indent="0">
                        <a:buFontTx/>
                        <a:buNone/>
                      </a:pPr>
                      <a:r>
                        <a:rPr lang="en-GB" sz="1100" dirty="0">
                          <a:latin typeface="+mn-lt"/>
                        </a:rPr>
                        <a:t>Having awareness of the importance of healthy food choices</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Be confident to try new activities and show independence, resilience and perseverance in the face of challenge</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Explain the reasons for rules, know right from wrong and try to behave accordingly</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Manage their own basic hygiene and personal needs, including dressing, going to the toilet and understanding the importance of healthy food choices.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Be confident to try new activities and show independence, resilience and perseverance in the face of challenge</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Explain the reasons for rules, know right from wrong and try to behave accordingly</a:t>
                      </a: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0"/>
                        </a:spcAft>
                        <a:buFontTx/>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Manage their own basic hygiene and personal needs, including dressing, going to the toilet and understanding the importance of healthy food choices.</a:t>
                      </a:r>
                    </a:p>
                    <a:p>
                      <a:pPr marL="0" indent="0">
                        <a:lnSpc>
                          <a:spcPct val="107000"/>
                        </a:lnSpc>
                        <a:spcAft>
                          <a:spcPts val="0"/>
                        </a:spcAft>
                        <a:buFontTx/>
                        <a:buNone/>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292615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2892355853"/>
              </p:ext>
            </p:extLst>
          </p:nvPr>
        </p:nvGraphicFramePr>
        <p:xfrm>
          <a:off x="450574" y="838935"/>
          <a:ext cx="11290852" cy="4644708"/>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Personal, Social and Emotional Development</a:t>
                      </a:r>
                    </a:p>
                    <a:p>
                      <a:pPr algn="ctr"/>
                      <a:r>
                        <a:rPr lang="en-GB" sz="1400" b="1" kern="1200" dirty="0">
                          <a:solidFill>
                            <a:schemeClr val="tx1"/>
                          </a:solidFill>
                          <a:latin typeface="+mn-lt"/>
                          <a:ea typeface="+mn-ea"/>
                          <a:cs typeface="+mn-cs"/>
                        </a:rPr>
                        <a:t>Building Relationships</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marL="0" indent="0">
                        <a:buFont typeface="Arial" panose="020B0604020202020204" pitchFamily="34" charset="0"/>
                        <a:buNone/>
                      </a:pPr>
                      <a:r>
                        <a:rPr lang="en-GB" sz="1100" dirty="0">
                          <a:latin typeface="+mn-lt"/>
                        </a:rPr>
                        <a:t>Play in a group and extend and elaborate play ideas</a:t>
                      </a:r>
                    </a:p>
                    <a:p>
                      <a:pPr marL="0" indent="0">
                        <a:buFont typeface="Arial" panose="020B0604020202020204" pitchFamily="34" charset="0"/>
                        <a:buNone/>
                      </a:pPr>
                      <a:endParaRPr lang="en-GB" sz="1100" dirty="0">
                        <a:latin typeface="+mn-lt"/>
                      </a:endParaRPr>
                    </a:p>
                    <a:p>
                      <a:pPr marL="0" indent="0">
                        <a:buFont typeface="Arial" panose="020B0604020202020204" pitchFamily="34" charset="0"/>
                        <a:buNone/>
                      </a:pPr>
                      <a:r>
                        <a:rPr lang="en-GB" sz="1100" dirty="0">
                          <a:latin typeface="+mn-lt"/>
                        </a:rPr>
                        <a:t>Initiate play, offer opportunities for others to join in</a:t>
                      </a:r>
                    </a:p>
                    <a:p>
                      <a:pPr marL="0" indent="0">
                        <a:buFont typeface="Arial" panose="020B0604020202020204" pitchFamily="34" charset="0"/>
                        <a:buNone/>
                      </a:pPr>
                      <a:endParaRPr lang="en-GB" sz="1100" dirty="0">
                        <a:latin typeface="+mn-lt"/>
                      </a:endParaRPr>
                    </a:p>
                    <a:p>
                      <a:pPr marL="0" indent="0">
                        <a:buFont typeface="Arial" panose="020B0604020202020204" pitchFamily="34" charset="0"/>
                        <a:buNone/>
                      </a:pPr>
                      <a:r>
                        <a:rPr lang="en-GB" sz="1100" dirty="0">
                          <a:latin typeface="+mn-lt"/>
                        </a:rPr>
                        <a:t>Keep play going by responding to what others are saying</a:t>
                      </a:r>
                    </a:p>
                    <a:p>
                      <a:pPr marL="0" indent="0">
                        <a:buFont typeface="Arial" panose="020B0604020202020204" pitchFamily="34" charset="0"/>
                        <a:buNone/>
                      </a:pPr>
                      <a:endParaRPr lang="en-GB" sz="1100" dirty="0">
                        <a:latin typeface="+mn-lt"/>
                      </a:endParaRPr>
                    </a:p>
                    <a:p>
                      <a:pPr marL="0" indent="0">
                        <a:buFont typeface="Arial" panose="020B0604020202020204" pitchFamily="34" charset="0"/>
                        <a:buNone/>
                      </a:pPr>
                      <a:r>
                        <a:rPr lang="en-GB" sz="1100" dirty="0">
                          <a:latin typeface="+mn-lt"/>
                        </a:rPr>
                        <a:t>Demonstrate friendly behaviour, initiating conversations and learning good relationships with peers and familiar adults.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Select and use activities and resources independently.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Beginning to work and play cooperatively and take turns with others.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Beginning to show sensitivity to their own and to others’ needs.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latin typeface="+mn-lt"/>
                        </a:rPr>
                        <a:t>Learning to listen to one another and showing respect when doing so</a:t>
                      </a:r>
                    </a:p>
                    <a:p>
                      <a:pPr marL="0" indent="0">
                        <a:buFontTx/>
                        <a:buNone/>
                      </a:pPr>
                      <a:endParaRPr lang="en-GB" sz="1100" dirty="0">
                        <a:latin typeface="+mn-lt"/>
                      </a:endParaRPr>
                    </a:p>
                    <a:p>
                      <a:pPr marL="0" indent="0">
                        <a:buFontTx/>
                        <a:buNone/>
                      </a:pPr>
                      <a:r>
                        <a:rPr lang="en-GB" sz="1100" dirty="0">
                          <a:latin typeface="+mn-lt"/>
                        </a:rPr>
                        <a:t>Initiating conversations, attending to and taking account of what others say</a:t>
                      </a:r>
                    </a:p>
                    <a:p>
                      <a:pPr marL="0" indent="0">
                        <a:buFontTx/>
                        <a:buNone/>
                      </a:pPr>
                      <a:endParaRPr lang="en-GB" sz="1100" dirty="0">
                        <a:latin typeface="+mn-lt"/>
                      </a:endParaRPr>
                    </a:p>
                    <a:p>
                      <a:pPr marL="0" indent="0">
                        <a:buFontTx/>
                        <a:buNone/>
                      </a:pPr>
                      <a:r>
                        <a:rPr lang="en-GB" sz="1100" dirty="0">
                          <a:latin typeface="+mn-lt"/>
                        </a:rPr>
                        <a:t>Explaining own knowledge and understanding and asking appropriate questions of others</a:t>
                      </a:r>
                    </a:p>
                    <a:p>
                      <a:pPr marL="0" indent="0">
                        <a:buFontTx/>
                        <a:buNone/>
                      </a:pPr>
                      <a:endParaRPr lang="en-GB" sz="1100" dirty="0">
                        <a:latin typeface="+mn-lt"/>
                      </a:endParaRPr>
                    </a:p>
                    <a:p>
                      <a:pPr marL="0" indent="0">
                        <a:buFontTx/>
                        <a:buNone/>
                      </a:pPr>
                      <a:r>
                        <a:rPr lang="en-GB" sz="1100" dirty="0">
                          <a:latin typeface="+mn-lt"/>
                        </a:rPr>
                        <a:t>Taking steps to resolve conflicts with others and attempting to find a compromise</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GB" sz="1100" dirty="0">
                          <a:latin typeface="+mn-lt"/>
                        </a:rPr>
                        <a:t>Building constructive and respectful relationships</a:t>
                      </a:r>
                    </a:p>
                    <a:p>
                      <a:pPr marL="0" indent="0">
                        <a:buFontTx/>
                        <a:buNone/>
                      </a:pPr>
                      <a:endParaRPr lang="en-GB" sz="1100" dirty="0">
                        <a:latin typeface="+mn-lt"/>
                      </a:endParaRPr>
                    </a:p>
                    <a:p>
                      <a:pPr marL="0" indent="0">
                        <a:buFontTx/>
                        <a:buNone/>
                      </a:pPr>
                      <a:r>
                        <a:rPr lang="en-GB" sz="1100" dirty="0">
                          <a:latin typeface="+mn-lt"/>
                        </a:rPr>
                        <a:t>Playing cooperatively with others and taking account of their ideas</a:t>
                      </a:r>
                    </a:p>
                    <a:p>
                      <a:pPr marL="0" indent="0">
                        <a:buFontTx/>
                        <a:buNone/>
                      </a:pPr>
                      <a:endParaRPr lang="en-GB" sz="1100" dirty="0">
                        <a:latin typeface="+mn-lt"/>
                      </a:endParaRPr>
                    </a:p>
                    <a:p>
                      <a:pPr marL="0" indent="0">
                        <a:buFontTx/>
                        <a:buNone/>
                      </a:pPr>
                      <a:r>
                        <a:rPr lang="en-GB" sz="1100" dirty="0">
                          <a:latin typeface="+mn-lt"/>
                        </a:rPr>
                        <a:t>Being happy to listen to others organisational ideas</a:t>
                      </a:r>
                    </a:p>
                    <a:p>
                      <a:pPr marL="0" indent="0">
                        <a:buFontTx/>
                        <a:buNone/>
                      </a:pPr>
                      <a:endParaRPr lang="en-GB" sz="1100" dirty="0">
                        <a:latin typeface="+mn-lt"/>
                      </a:endParaRPr>
                    </a:p>
                    <a:p>
                      <a:pPr marL="0" indent="0">
                        <a:buFontTx/>
                        <a:buNone/>
                      </a:pPr>
                      <a:r>
                        <a:rPr lang="en-GB" sz="1100" dirty="0">
                          <a:latin typeface="+mn-lt"/>
                        </a:rPr>
                        <a:t>Showing sensitivity to others’ feelings</a:t>
                      </a:r>
                    </a:p>
                    <a:p>
                      <a:pPr marL="0" indent="0">
                        <a:buFontTx/>
                        <a:buNone/>
                      </a:pPr>
                      <a:endParaRPr lang="en-GB" sz="1100" dirty="0">
                        <a:latin typeface="+mn-lt"/>
                      </a:endParaRPr>
                    </a:p>
                    <a:p>
                      <a:pPr marL="0" indent="0">
                        <a:buFontTx/>
                        <a:buNone/>
                      </a:pPr>
                      <a:r>
                        <a:rPr lang="en-GB" sz="1100" dirty="0">
                          <a:latin typeface="+mn-lt"/>
                        </a:rPr>
                        <a:t>Forming positive relationships with adults and other children</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Work and play cooperatively and take turns with others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Form positive attachments to adults and friendships with peers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sensitivity to their own and to others’ needs.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Work and play cooperatively and take turns with others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Form positive attachments to adults and friendships with peers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Show sensitivity to their own and to others’ needs.</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287034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3119480154"/>
              </p:ext>
            </p:extLst>
          </p:nvPr>
        </p:nvGraphicFramePr>
        <p:xfrm>
          <a:off x="381663" y="719666"/>
          <a:ext cx="11290852" cy="589534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Physical Development</a:t>
                      </a:r>
                    </a:p>
                    <a:p>
                      <a:pPr algn="ctr"/>
                      <a:r>
                        <a:rPr lang="en-GB" sz="1400" b="1" kern="1200" dirty="0">
                          <a:solidFill>
                            <a:schemeClr val="tx1"/>
                          </a:solidFill>
                          <a:latin typeface="+mn-lt"/>
                          <a:ea typeface="+mn-ea"/>
                          <a:cs typeface="+mn-cs"/>
                        </a:rPr>
                        <a:t>Gross Motor</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Skipping, hopping and standing on one leg and hold a position for a few seconds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Balancing and riding a trike or scooter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Going up steps or stairs using alternative feet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Responding to music showing appropriate movement and rhythm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Begin to show control when linking movements together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Begin to recognise that it is good to be active and sometimes getting out of breath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Begin to move freely with confidence in a range of ways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Begin to stairs, steps or climbing equipment using alternative steps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Running and adjusting speed and direction as needed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Showing increasing control when linking movements together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Knowing that it is good to be active and sometimes getting out of breath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Moving freely with confidence in a range of ways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Mounting stairs, steps or climbing equipment using alternative steps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Walking downstairs, two feet to each step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Standing momentarily on one foot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Running skilfully whilst negotiating space successfully, adjusting speed and direction as needed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Starting to experiment with different types of movements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Recognising how they can refine a range of physical actions such as: rolling, running, skipping etc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Jumping off objects safely and carefully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Negotiating space carefully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Travelling with confidence and skill when moving around, under, over and through various equipment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Showing increasing control when throwing, catching and kicking a ball.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Negotiate space and obstacles safely, with consideration for themselves and others; -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Demonstrate strength, balance and coordination when playing; -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Move energetically, such as running, jumping, dancing, hopping, skipping and climbing.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Negotiate space and obstacles safely and with careful control and coordination.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Continue to have regard for others as well as themselves.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Demonstrate strength, balance and coordination with further control when:-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Running, jumping, dancing, hopping, skipping and climbing.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329674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1846198390"/>
              </p:ext>
            </p:extLst>
          </p:nvPr>
        </p:nvGraphicFramePr>
        <p:xfrm>
          <a:off x="381663" y="719666"/>
          <a:ext cx="11290852" cy="448564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Physical Development</a:t>
                      </a:r>
                    </a:p>
                    <a:p>
                      <a:pPr algn="ctr"/>
                      <a:r>
                        <a:rPr lang="en-GB" sz="1400" b="1" kern="1200" dirty="0">
                          <a:solidFill>
                            <a:schemeClr val="tx1"/>
                          </a:solidFill>
                          <a:latin typeface="+mn-lt"/>
                          <a:ea typeface="+mn-ea"/>
                          <a:cs typeface="+mn-cs"/>
                        </a:rPr>
                        <a:t>Fine Motor</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one-handed tools and equipment, for example, making snips in paper with scissors.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a comfortable grip with good control when holding pens and pencils. Show a preference for a dominant hand.</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 increasingly independent as they get dressed and undressed, for example, putting coats on and doing up zips.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one-handed tools and equipment with increasing control e.g. snipping along a line</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Hold a pencil with a tripod grip with support</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Independently dress and undress for example putting on coats and doing up zips and buttons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one-handed tools and equipment with further control e.g. cutting wavy and zigzags lines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Becoming more independent in using the tripod grip</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Independently dressing and undressing for PE, pulling clothes around the right way when inside out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one-handed tools and equipment with further control e.g.  around a corner in a spiral</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Hold a pencil with a tripod grip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Hold a pencil effectively in preparation for fluent writing – using the tripod grip in almost all cases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a range of small tools, including scissors, paint brushes and cutlery; - Begin to show accuracy and care when drawing.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Hold a pencil effectively, using the tripod grip and show  increasing strength to  begin to write with stamina</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a range of small tools, including scissors, paint brushes and cutlery accurately and with control</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43984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574790292"/>
              </p:ext>
            </p:extLst>
          </p:nvPr>
        </p:nvGraphicFramePr>
        <p:xfrm>
          <a:off x="381663" y="719666"/>
          <a:ext cx="11290852" cy="5304790"/>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Literacy</a:t>
                      </a:r>
                    </a:p>
                    <a:p>
                      <a:pPr algn="ctr"/>
                      <a:r>
                        <a:rPr lang="en-GB" sz="1400" b="1" kern="1200" dirty="0">
                          <a:solidFill>
                            <a:schemeClr val="tx1"/>
                          </a:solidFill>
                          <a:latin typeface="+mn-lt"/>
                          <a:ea typeface="+mn-ea"/>
                          <a:cs typeface="+mn-cs"/>
                        </a:rPr>
                        <a:t>Comprehension</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marL="0" indent="0">
                        <a:lnSpc>
                          <a:spcPct val="107000"/>
                        </a:lnSpc>
                        <a:spcAft>
                          <a:spcPts val="800"/>
                        </a:spcAft>
                        <a:buFontTx/>
                        <a:buNone/>
                      </a:pPr>
                      <a:r>
                        <a:rPr lang="en-GB" sz="1100" i="0" u="none" strike="noStrike" dirty="0">
                          <a:effectLst/>
                          <a:latin typeface="Calibri" panose="020F0502020204030204" pitchFamily="34" charset="0"/>
                          <a:ea typeface="Calibri" panose="020F0502020204030204" pitchFamily="34" charset="0"/>
                        </a:rPr>
                        <a:t>Enjoy listening to stories and engage in conversations about stories.</a:t>
                      </a:r>
                    </a:p>
                    <a:p>
                      <a:pPr marL="0" indent="0">
                        <a:lnSpc>
                          <a:spcPct val="107000"/>
                        </a:lnSpc>
                        <a:spcAft>
                          <a:spcPts val="800"/>
                        </a:spcAft>
                        <a:buFontTx/>
                        <a:buNone/>
                      </a:pPr>
                      <a:r>
                        <a:rPr lang="en-GB" sz="1100" i="0" u="none" strike="noStrike" dirty="0">
                          <a:effectLst/>
                          <a:latin typeface="Calibri" panose="020F0502020204030204" pitchFamily="34" charset="0"/>
                          <a:ea typeface="Calibri" panose="020F0502020204030204" pitchFamily="34" charset="0"/>
                        </a:rPr>
                        <a:t>Enjoy listening to rhymes and poems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Begin to build familiarity and understanding of stories</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Begin to retell parts of stories some as repetition and some in their own words </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Remember recently introduced vocabulary</a:t>
                      </a:r>
                      <a:r>
                        <a:rPr lang="en-GB" sz="1100" i="0" dirty="0">
                          <a:effectLst/>
                          <a:latin typeface="Calibri" panose="020F0502020204030204" pitchFamily="34" charset="0"/>
                          <a:ea typeface="Calibri" panose="020F0502020204030204" pitchFamily="34" charset="0"/>
                        </a:rPr>
                        <a:t> from fiction and non fiction books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Build familiarity and some understanding of stories</a:t>
                      </a:r>
                    </a:p>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Retell parts of stories some as repetition and some in their own words</a:t>
                      </a:r>
                    </a:p>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Begin to use recently introduced vocabulary</a:t>
                      </a:r>
                    </a:p>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Explore a wide range of texts</a:t>
                      </a:r>
                    </a:p>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100" i="0" dirty="0">
                          <a:effectLst/>
                          <a:latin typeface="Calibri" panose="020F0502020204030204" pitchFamily="34" charset="0"/>
                          <a:ea typeface="Calibri" panose="020F0502020204030204" pitchFamily="34" charset="0"/>
                        </a:rPr>
                        <a:t>Demonstrate some understanding of what has been read to them</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GB" sz="1100" i="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i="0" dirty="0">
                          <a:effectLst/>
                          <a:latin typeface="Calibri" panose="020F0502020204030204" pitchFamily="34" charset="0"/>
                          <a:ea typeface="Calibri" panose="020F0502020204030204" pitchFamily="34" charset="0"/>
                        </a:rPr>
                        <a:t>Retell stories some as repetition and some in their own words and recently introduced vocabulary</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Continue to explore a wide range of texts. </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Sequence events in a story. </a:t>
                      </a: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talk about the beginning, middle and end of a story. </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Begin to anticipate key events in a story </a:t>
                      </a:r>
                    </a:p>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 </a:t>
                      </a:r>
                    </a:p>
                    <a:p>
                      <a:pPr marL="45720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Demonstrate understanding of what has been read to them by retelling stories and narratives using their own words and recently introduced vocabulary</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Anticipate (where appropriate) key events in stories</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Use and understand recently introduced vocabulary during discussions about stories, non-fiction, rhymes and poems and during role-play.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i="0" dirty="0">
                          <a:effectLst/>
                          <a:latin typeface="Calibri" panose="020F0502020204030204" pitchFamily="34" charset="0"/>
                          <a:ea typeface="Calibri" panose="020F0502020204030204" pitchFamily="34" charset="0"/>
                        </a:rPr>
                        <a:t> </a:t>
                      </a:r>
                      <a:r>
                        <a:rPr lang="en-GB" sz="1100" i="0" u="none" strike="noStrike" dirty="0">
                          <a:effectLst/>
                          <a:latin typeface="Calibri" panose="020F0502020204030204" pitchFamily="34" charset="0"/>
                          <a:ea typeface="Calibri" panose="020F0502020204030204" pitchFamily="34" charset="0"/>
                        </a:rPr>
                        <a:t>Demonstrate understanding of what has been read to them by retelling stories and narratives using their own words and recently introduced vocabulary</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Anticipate (where appropriate) key events in stories</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Use and understand recently introduced vocabulary during discussions about stories, non-fiction, rhymes and poems and during role-play.  </a:t>
                      </a:r>
                    </a:p>
                    <a:p>
                      <a:pPr marL="0" indent="0">
                        <a:lnSpc>
                          <a:spcPct val="107000"/>
                        </a:lnSpc>
                        <a:spcAft>
                          <a:spcPts val="800"/>
                        </a:spcAft>
                        <a:buFontTx/>
                        <a:buNone/>
                      </a:pPr>
                      <a:endParaRPr lang="en-GB" sz="1100" i="0" dirty="0">
                        <a:effectLst/>
                        <a:latin typeface="Calibri" panose="020F0502020204030204" pitchFamily="34" charset="0"/>
                        <a:ea typeface="Calibri" panose="020F0502020204030204" pitchFamily="34" charset="0"/>
                      </a:endParaRPr>
                    </a:p>
                    <a:p>
                      <a:pPr marL="0" indent="0">
                        <a:lnSpc>
                          <a:spcPct val="107000"/>
                        </a:lnSpc>
                        <a:spcAft>
                          <a:spcPts val="800"/>
                        </a:spcAft>
                        <a:buFontTx/>
                        <a:buNone/>
                      </a:pPr>
                      <a:r>
                        <a:rPr lang="en-GB" sz="1100" i="0" dirty="0">
                          <a:effectLst/>
                          <a:latin typeface="Calibri" panose="020F0502020204030204" pitchFamily="34" charset="0"/>
                          <a:ea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3429760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CADB5366-AD41-4FEF-94A4-9B224FF0E49F}"/>
              </a:ext>
            </a:extLst>
          </p:cNvPr>
          <p:cNvGraphicFramePr>
            <a:graphicFrameLocks noGrp="1"/>
          </p:cNvGraphicFramePr>
          <p:nvPr>
            <p:extLst>
              <p:ext uri="{D42A27DB-BD31-4B8C-83A1-F6EECF244321}">
                <p14:modId xmlns:p14="http://schemas.microsoft.com/office/powerpoint/2010/main" val="1657488943"/>
              </p:ext>
            </p:extLst>
          </p:nvPr>
        </p:nvGraphicFramePr>
        <p:xfrm>
          <a:off x="381663" y="719666"/>
          <a:ext cx="11290852" cy="4298315"/>
        </p:xfrm>
        <a:graphic>
          <a:graphicData uri="http://schemas.openxmlformats.org/drawingml/2006/table">
            <a:tbl>
              <a:tblPr firstRow="1" bandRow="1">
                <a:tableStyleId>{5C22544A-7EE6-4342-B048-85BDC9FD1C3A}</a:tableStyleId>
              </a:tblPr>
              <a:tblGrid>
                <a:gridCol w="1875182">
                  <a:extLst>
                    <a:ext uri="{9D8B030D-6E8A-4147-A177-3AD203B41FA5}">
                      <a16:colId xmlns:a16="http://schemas.microsoft.com/office/drawing/2014/main" xmlns="" val="3660840303"/>
                    </a:ext>
                  </a:extLst>
                </a:gridCol>
                <a:gridCol w="1883134">
                  <a:extLst>
                    <a:ext uri="{9D8B030D-6E8A-4147-A177-3AD203B41FA5}">
                      <a16:colId xmlns:a16="http://schemas.microsoft.com/office/drawing/2014/main" xmlns="" val="1522122113"/>
                    </a:ext>
                  </a:extLst>
                </a:gridCol>
                <a:gridCol w="1883134">
                  <a:extLst>
                    <a:ext uri="{9D8B030D-6E8A-4147-A177-3AD203B41FA5}">
                      <a16:colId xmlns:a16="http://schemas.microsoft.com/office/drawing/2014/main" xmlns="" val="711494943"/>
                    </a:ext>
                  </a:extLst>
                </a:gridCol>
                <a:gridCol w="1883134">
                  <a:extLst>
                    <a:ext uri="{9D8B030D-6E8A-4147-A177-3AD203B41FA5}">
                      <a16:colId xmlns:a16="http://schemas.microsoft.com/office/drawing/2014/main" xmlns="" val="1253404776"/>
                    </a:ext>
                  </a:extLst>
                </a:gridCol>
                <a:gridCol w="1883134">
                  <a:extLst>
                    <a:ext uri="{9D8B030D-6E8A-4147-A177-3AD203B41FA5}">
                      <a16:colId xmlns:a16="http://schemas.microsoft.com/office/drawing/2014/main" xmlns="" val="305835937"/>
                    </a:ext>
                  </a:extLst>
                </a:gridCol>
                <a:gridCol w="1883134">
                  <a:extLst>
                    <a:ext uri="{9D8B030D-6E8A-4147-A177-3AD203B41FA5}">
                      <a16:colId xmlns:a16="http://schemas.microsoft.com/office/drawing/2014/main" xmlns="" val="2940867829"/>
                    </a:ext>
                  </a:extLst>
                </a:gridCol>
              </a:tblGrid>
              <a:tr h="370840">
                <a:tc gridSpan="6">
                  <a:txBody>
                    <a:bodyPr/>
                    <a:lstStyle/>
                    <a:p>
                      <a:r>
                        <a:rPr lang="en-GB" sz="1400" b="1" kern="1200" dirty="0">
                          <a:solidFill>
                            <a:schemeClr val="tx1"/>
                          </a:solidFill>
                          <a:latin typeface="+mn-lt"/>
                          <a:ea typeface="+mn-ea"/>
                          <a:cs typeface="+mn-cs"/>
                        </a:rPr>
                        <a:t>Literacy</a:t>
                      </a:r>
                    </a:p>
                    <a:p>
                      <a:pPr algn="ctr"/>
                      <a:r>
                        <a:rPr lang="en-GB" sz="1400" b="1" kern="1200" dirty="0">
                          <a:solidFill>
                            <a:schemeClr val="tx1"/>
                          </a:solidFill>
                          <a:latin typeface="+mn-lt"/>
                          <a:ea typeface="+mn-ea"/>
                          <a:cs typeface="+mn-cs"/>
                        </a:rPr>
                        <a:t>Word Reading</a:t>
                      </a:r>
                      <a:endParaRPr lang="en-GB" sz="1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47115626"/>
                  </a:ext>
                </a:extLst>
              </a:tr>
              <a:tr h="370840">
                <a:tc>
                  <a:txBody>
                    <a:bodyPr/>
                    <a:lstStyle/>
                    <a:p>
                      <a:r>
                        <a:rPr lang="en-GB" sz="1200" dirty="0">
                          <a:latin typeface="+mn-lt"/>
                        </a:rPr>
                        <a:t>Baseline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Autumn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End of Spring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Summer term (May/June) (ELG)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tc>
                  <a:txBody>
                    <a:bodyPr/>
                    <a:lstStyle/>
                    <a:p>
                      <a:r>
                        <a:rPr lang="en-GB" sz="1200" dirty="0">
                          <a:latin typeface="+mn-lt"/>
                        </a:rPr>
                        <a:t>Year 1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E9EEC"/>
                    </a:solidFill>
                  </a:tcPr>
                </a:tc>
                <a:extLst>
                  <a:ext uri="{0D108BD9-81ED-4DB2-BD59-A6C34878D82A}">
                    <a16:rowId xmlns:a16="http://schemas.microsoft.com/office/drawing/2014/main" xmlns="" val="2331730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When starting school, children may:</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should be working at a level which sees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GB" sz="1200" dirty="0">
                          <a:latin typeface="+mn-lt"/>
                        </a:rPr>
                        <a:t>Children working at the expected level of development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Children should be working at a level which sees them:</a:t>
                      </a:r>
                    </a:p>
                    <a:p>
                      <a:endParaRPr lang="en-GB"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extLst>
                  <a:ext uri="{0D108BD9-81ED-4DB2-BD59-A6C34878D82A}">
                    <a16:rowId xmlns:a16="http://schemas.microsoft.com/office/drawing/2014/main" xmlns="" val="3686267697"/>
                  </a:ext>
                </a:extLst>
              </a:tr>
              <a:tr h="370840">
                <a:tc>
                  <a:txBody>
                    <a:bodyPr/>
                    <a:lstStyle/>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Have some phonological awareness </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Recognise words with the same initial sound</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Know some phonemes in their name</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a:lnSpc>
                          <a:spcPct val="107000"/>
                        </a:lnSpc>
                        <a:spcAft>
                          <a:spcPts val="800"/>
                        </a:spcAft>
                        <a:buFontTx/>
                        <a:buNone/>
                      </a:pPr>
                      <a:r>
                        <a:rPr lang="en-GB" sz="1100" i="1" dirty="0">
                          <a:effectLst/>
                          <a:latin typeface="Calibri" panose="020F0502020204030204" pitchFamily="34" charset="0"/>
                          <a:ea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p>
                      <a:pPr>
                        <a:lnSpc>
                          <a:spcPct val="107000"/>
                        </a:lnSpc>
                        <a:spcAft>
                          <a:spcPts val="800"/>
                        </a:spcAft>
                        <a:buFontTx/>
                        <a:buNone/>
                      </a:pPr>
                      <a:r>
                        <a:rPr lang="en-GB" sz="1100" i="1" dirty="0">
                          <a:effectLst/>
                          <a:latin typeface="Calibri" panose="020F0502020204030204" pitchFamily="34" charset="0"/>
                          <a:ea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Say a sound for all level 2 sounds taught through Twinkl Phonics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Read all level 2 Twinkl Phonics common exception words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Read words consistent with their phonic knowledge by sound-blending</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Say a sound for many level 3 sounds taught through Twinkl Phonics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Read many common exception words taught through level 3 Twinkl Phonics</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u="none" strike="noStrike" dirty="0">
                          <a:effectLst/>
                          <a:latin typeface="Calibri" panose="020F0502020204030204" pitchFamily="34" charset="0"/>
                          <a:ea typeface="Calibri" panose="020F0502020204030204" pitchFamily="34" charset="0"/>
                        </a:rPr>
                        <a:t>Read words and simple sentences consistent with their phonic knowledge by sound blending</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i="0" u="none" strike="noStrike" dirty="0">
                        <a:effectLst/>
                        <a:latin typeface="Calibri" panose="020F0502020204030204" pitchFamily="34" charset="0"/>
                        <a:ea typeface="Calibri" panose="020F0502020204030204" pitchFamily="34" charset="0"/>
                      </a:endParaRPr>
                    </a:p>
                    <a:p>
                      <a:pPr>
                        <a:lnSpc>
                          <a:spcPct val="107000"/>
                        </a:lnSpc>
                        <a:spcAft>
                          <a:spcPts val="800"/>
                        </a:spcAft>
                        <a:buFontTx/>
                        <a:buNone/>
                      </a:pP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Tx/>
                        <a:buNone/>
                      </a:pPr>
                      <a:r>
                        <a:rPr lang="en-GB" sz="1100" i="0" u="none" strike="noStrike" dirty="0">
                          <a:effectLst/>
                          <a:latin typeface="Calibri" panose="020F0502020204030204" pitchFamily="34" charset="0"/>
                          <a:ea typeface="Calibri" panose="020F0502020204030204" pitchFamily="34" charset="0"/>
                        </a:rPr>
                        <a:t>Say a sound for all level 3 sounds taught through Twinkl Phonics  </a:t>
                      </a:r>
                    </a:p>
                    <a:p>
                      <a:pPr marL="0" lvl="0" indent="0">
                        <a:lnSpc>
                          <a:spcPct val="107000"/>
                        </a:lnSpc>
                        <a:spcAft>
                          <a:spcPts val="0"/>
                        </a:spcAft>
                        <a:buFontTx/>
                        <a:buNone/>
                      </a:pPr>
                      <a:endParaRPr lang="en-GB" sz="1100" i="0" u="none" strike="noStrike"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u="none" strike="noStrike" dirty="0">
                          <a:effectLst/>
                          <a:latin typeface="Calibri" panose="020F0502020204030204" pitchFamily="34" charset="0"/>
                          <a:ea typeface="Calibri" panose="020F0502020204030204" pitchFamily="34" charset="0"/>
                        </a:rPr>
                        <a:t>Read all level 3 Twinkl Phonics common exception words </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Tx/>
                        <a:buNone/>
                      </a:pPr>
                      <a:r>
                        <a:rPr lang="en-GB" sz="1100" u="none" strike="noStrike" dirty="0">
                          <a:effectLst/>
                          <a:latin typeface="Calibri" panose="020F0502020204030204" pitchFamily="34" charset="0"/>
                          <a:ea typeface="Calibri" panose="020F0502020204030204" pitchFamily="34" charset="0"/>
                        </a:rPr>
                        <a:t>Read simple sentences consistent with their phonic knowledge by sound blending</a:t>
                      </a:r>
                    </a:p>
                    <a:p>
                      <a:pPr marL="0" lvl="0" indent="0">
                        <a:lnSpc>
                          <a:spcPct val="107000"/>
                        </a:lnSpc>
                        <a:spcAft>
                          <a:spcPts val="0"/>
                        </a:spcAft>
                        <a:buFontTx/>
                        <a:buNone/>
                      </a:pPr>
                      <a:endParaRPr lang="en-GB" sz="1100" u="none" strike="noStrike" dirty="0">
                        <a:effectLst/>
                        <a:latin typeface="Calibri" panose="020F0502020204030204" pitchFamily="34" charset="0"/>
                        <a:ea typeface="Calibri" panose="020F0502020204030204" pitchFamily="34" charset="0"/>
                      </a:endParaRPr>
                    </a:p>
                    <a:p>
                      <a:pPr>
                        <a:lnSpc>
                          <a:spcPct val="107000"/>
                        </a:lnSpc>
                        <a:spcAft>
                          <a:spcPts val="800"/>
                        </a:spcAft>
                        <a:buFontTx/>
                        <a:buNone/>
                      </a:pPr>
                      <a:r>
                        <a:rPr lang="en-GB" sz="1100" i="1" dirty="0">
                          <a:effectLst/>
                          <a:latin typeface="Calibri" panose="020F0502020204030204" pitchFamily="34" charset="0"/>
                          <a:ea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rPr>
                        <a:t>Say a sound for each letter in the alphabet and at least 10 digraphs</a:t>
                      </a:r>
                    </a:p>
                    <a:p>
                      <a:pPr>
                        <a:lnSpc>
                          <a:spcPct val="107000"/>
                        </a:lnSpc>
                        <a:spcAft>
                          <a:spcPts val="800"/>
                        </a:spcAft>
                      </a:pPr>
                      <a:r>
                        <a:rPr lang="en-GB" sz="1100" dirty="0">
                          <a:effectLst/>
                          <a:latin typeface="Calibri" panose="020F0502020204030204" pitchFamily="34" charset="0"/>
                          <a:ea typeface="Calibri" panose="020F0502020204030204" pitchFamily="34" charset="0"/>
                        </a:rPr>
                        <a:t>Read words consistent with their phonic knowledge by sound-blending</a:t>
                      </a:r>
                    </a:p>
                    <a:p>
                      <a:pPr>
                        <a:lnSpc>
                          <a:spcPct val="107000"/>
                        </a:lnSpc>
                        <a:spcAft>
                          <a:spcPts val="800"/>
                        </a:spcAft>
                      </a:pPr>
                      <a:r>
                        <a:rPr lang="en-GB" sz="1100" dirty="0">
                          <a:effectLst/>
                          <a:latin typeface="Calibri" panose="020F0502020204030204" pitchFamily="34" charset="0"/>
                          <a:ea typeface="Calibri" panose="020F0502020204030204" pitchFamily="34" charset="0"/>
                        </a:rPr>
                        <a:t>Read aloud simple sentences and books that are consistent with their phonic knowledge, including some common exception words.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nSpc>
                          <a:spcPct val="107000"/>
                        </a:lnSpc>
                        <a:spcAft>
                          <a:spcPts val="0"/>
                        </a:spcAft>
                        <a:buFont typeface="Arial" panose="020B0604020202020204" pitchFamily="34" charset="0"/>
                        <a:buNone/>
                      </a:pPr>
                      <a:r>
                        <a:rPr lang="en-GB" sz="1100" u="none" strike="noStrike" dirty="0">
                          <a:effectLst/>
                          <a:latin typeface="Calibri" panose="020F0502020204030204" pitchFamily="34" charset="0"/>
                          <a:ea typeface="Calibri" panose="020F0502020204030204" pitchFamily="34" charset="0"/>
                        </a:rPr>
                        <a:t>Read words containing vowel digraphs</a:t>
                      </a:r>
                    </a:p>
                    <a:p>
                      <a:pPr marL="0" lvl="0" indent="0">
                        <a:lnSpc>
                          <a:spcPct val="107000"/>
                        </a:lnSpc>
                        <a:spcAft>
                          <a:spcPts val="0"/>
                        </a:spcAft>
                        <a:buFont typeface="Arial" panose="020B0604020202020204" pitchFamily="34" charset="0"/>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 typeface="Arial" panose="020B0604020202020204" pitchFamily="34" charset="0"/>
                        <a:buNone/>
                      </a:pPr>
                      <a:r>
                        <a:rPr lang="en-GB" sz="1100" u="none" strike="noStrike" dirty="0">
                          <a:effectLst/>
                          <a:latin typeface="Calibri" panose="020F0502020204030204" pitchFamily="34" charset="0"/>
                          <a:ea typeface="Calibri" panose="020F0502020204030204" pitchFamily="34" charset="0"/>
                        </a:rPr>
                        <a:t>Read words with beginning and ending adjacent consonants e.g. </a:t>
                      </a:r>
                      <a:r>
                        <a:rPr lang="en-GB" sz="1100" u="sng" strike="noStrike" dirty="0">
                          <a:effectLst/>
                          <a:latin typeface="Calibri" panose="020F0502020204030204" pitchFamily="34" charset="0"/>
                          <a:ea typeface="Calibri" panose="020F0502020204030204" pitchFamily="34" charset="0"/>
                        </a:rPr>
                        <a:t>dr</a:t>
                      </a:r>
                      <a:r>
                        <a:rPr lang="en-GB" sz="1100" u="none" strike="noStrike" dirty="0">
                          <a:effectLst/>
                          <a:latin typeface="Calibri" panose="020F0502020204030204" pitchFamily="34" charset="0"/>
                          <a:ea typeface="Calibri" panose="020F0502020204030204" pitchFamily="34" charset="0"/>
                        </a:rPr>
                        <a:t>ess, ju</a:t>
                      </a:r>
                      <a:r>
                        <a:rPr lang="en-GB" sz="1100" u="sng" strike="noStrike" dirty="0">
                          <a:effectLst/>
                          <a:latin typeface="Calibri" panose="020F0502020204030204" pitchFamily="34" charset="0"/>
                          <a:ea typeface="Calibri" panose="020F0502020204030204" pitchFamily="34" charset="0"/>
                        </a:rPr>
                        <a:t>mp</a:t>
                      </a:r>
                    </a:p>
                    <a:p>
                      <a:pPr marL="0" lvl="0" indent="0">
                        <a:lnSpc>
                          <a:spcPct val="107000"/>
                        </a:lnSpc>
                        <a:spcAft>
                          <a:spcPts val="0"/>
                        </a:spcAft>
                        <a:buFont typeface="Arial" panose="020B0604020202020204" pitchFamily="34" charset="0"/>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 typeface="Arial" panose="020B0604020202020204" pitchFamily="34" charset="0"/>
                        <a:buNone/>
                      </a:pPr>
                      <a:r>
                        <a:rPr lang="en-GB" sz="1100" u="none" strike="noStrike" dirty="0">
                          <a:effectLst/>
                          <a:latin typeface="Calibri" panose="020F0502020204030204" pitchFamily="34" charset="0"/>
                          <a:ea typeface="Calibri" panose="020F0502020204030204" pitchFamily="34" charset="0"/>
                        </a:rPr>
                        <a:t>Read polysyllabic words</a:t>
                      </a:r>
                    </a:p>
                    <a:p>
                      <a:pPr marL="0" lvl="0" indent="0">
                        <a:lnSpc>
                          <a:spcPct val="107000"/>
                        </a:lnSpc>
                        <a:spcAft>
                          <a:spcPts val="0"/>
                        </a:spcAft>
                        <a:buFont typeface="Arial" panose="020B0604020202020204" pitchFamily="34" charset="0"/>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 typeface="Arial" panose="020B0604020202020204" pitchFamily="34" charset="0"/>
                        <a:buNone/>
                      </a:pPr>
                      <a:r>
                        <a:rPr lang="en-GB" sz="1100" u="none" strike="noStrike" dirty="0">
                          <a:effectLst/>
                          <a:latin typeface="Calibri" panose="020F0502020204030204" pitchFamily="34" charset="0"/>
                          <a:ea typeface="Calibri" panose="020F0502020204030204" pitchFamily="34" charset="0"/>
                        </a:rPr>
                        <a:t>Read all common exception words from level 4 Twinkl Phonics</a:t>
                      </a:r>
                    </a:p>
                    <a:p>
                      <a:pPr marL="0" lvl="0" indent="0">
                        <a:lnSpc>
                          <a:spcPct val="107000"/>
                        </a:lnSpc>
                        <a:spcAft>
                          <a:spcPts val="0"/>
                        </a:spcAft>
                        <a:buFont typeface="Arial" panose="020B0604020202020204" pitchFamily="34" charset="0"/>
                        <a:buNone/>
                      </a:pPr>
                      <a:endParaRPr lang="en-GB" sz="1100" u="none" strike="noStrike" dirty="0">
                        <a:effectLst/>
                        <a:latin typeface="Calibri" panose="020F0502020204030204" pitchFamily="34" charset="0"/>
                        <a:ea typeface="Calibri" panose="020F0502020204030204" pitchFamily="34" charset="0"/>
                      </a:endParaRPr>
                    </a:p>
                    <a:p>
                      <a:pPr marL="0" lvl="0" indent="0">
                        <a:lnSpc>
                          <a:spcPct val="107000"/>
                        </a:lnSpc>
                        <a:spcAft>
                          <a:spcPts val="0"/>
                        </a:spcAft>
                        <a:buFont typeface="Arial" panose="020B0604020202020204" pitchFamily="34" charset="0"/>
                        <a:buNone/>
                      </a:pPr>
                      <a:r>
                        <a:rPr lang="en-GB" sz="1100" u="none" strike="noStrike" dirty="0">
                          <a:effectLst/>
                          <a:latin typeface="Calibri" panose="020F0502020204030204" pitchFamily="34" charset="0"/>
                          <a:ea typeface="Calibri" panose="020F0502020204030204" pitchFamily="34" charset="0"/>
                        </a:rPr>
                        <a:t>Ready to begin level 5 Twinkl Phonics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13099878"/>
                  </a:ext>
                </a:extLst>
              </a:tr>
            </a:tbl>
          </a:graphicData>
        </a:graphic>
      </p:graphicFrame>
    </p:spTree>
    <p:extLst>
      <p:ext uri="{BB962C8B-B14F-4D97-AF65-F5344CB8AC3E}">
        <p14:creationId xmlns:p14="http://schemas.microsoft.com/office/powerpoint/2010/main" val="4046326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3016</TotalTime>
  <Words>4688</Words>
  <Application>Microsoft Office PowerPoint</Application>
  <PresentationFormat>Custom</PresentationFormat>
  <Paragraphs>948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Joanne</cp:lastModifiedBy>
  <cp:revision>44</cp:revision>
  <dcterms:created xsi:type="dcterms:W3CDTF">2022-05-20T17:05:26Z</dcterms:created>
  <dcterms:modified xsi:type="dcterms:W3CDTF">2022-09-19T19:01:44Z</dcterms:modified>
</cp:coreProperties>
</file>