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7E80"/>
    <a:srgbClr val="38D4D6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46"/>
  </p:normalViewPr>
  <p:slideViewPr>
    <p:cSldViewPr snapToGrid="0" snapToObjects="1">
      <p:cViewPr varScale="1">
        <p:scale>
          <a:sx n="117" d="100"/>
          <a:sy n="117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0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4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2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07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2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6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620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27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6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60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7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EAC43-1DD3-B14B-AE38-570B53E4606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2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g"/><Relationship Id="rId2" Type="http://schemas.openxmlformats.org/officeDocument/2006/relationships/image" Target="../media/image1.pn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5E7E55A8-8D1A-4654-3023-6DC399EB3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11" y="1607383"/>
            <a:ext cx="2709791" cy="4824409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712109D1-E34B-0B4F-01F3-FFC57CEAA772}"/>
              </a:ext>
            </a:extLst>
          </p:cNvPr>
          <p:cNvSpPr/>
          <p:nvPr/>
        </p:nvSpPr>
        <p:spPr>
          <a:xfrm>
            <a:off x="2574" y="6541961"/>
            <a:ext cx="9910205" cy="328446"/>
          </a:xfrm>
          <a:prstGeom prst="rect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E206F1-C7D8-04FD-1B57-08AA67D7DE18}"/>
              </a:ext>
            </a:extLst>
          </p:cNvPr>
          <p:cNvSpPr txBox="1"/>
          <p:nvPr/>
        </p:nvSpPr>
        <p:spPr>
          <a:xfrm>
            <a:off x="6945735" y="6591677"/>
            <a:ext cx="29425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Developing Experts Copyright 2022 All Rights Reserved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D4DAB90-E1BD-2877-B009-4519CDD9CA34}"/>
              </a:ext>
            </a:extLst>
          </p:cNvPr>
          <p:cNvSpPr/>
          <p:nvPr/>
        </p:nvSpPr>
        <p:spPr>
          <a:xfrm>
            <a:off x="182624" y="1365420"/>
            <a:ext cx="2639201" cy="215295"/>
          </a:xfrm>
          <a:prstGeom prst="roundRect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 Rounded MT Bold" panose="020F0704030504030204" pitchFamily="34" charset="77"/>
              </a:rPr>
              <a:t>Lesson Sequence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DDB630-4472-6BAD-219F-9430E766FAA4}"/>
              </a:ext>
            </a:extLst>
          </p:cNvPr>
          <p:cNvSpPr txBox="1"/>
          <p:nvPr/>
        </p:nvSpPr>
        <p:spPr>
          <a:xfrm>
            <a:off x="4989879" y="179209"/>
            <a:ext cx="3262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Careers connected to the human body: </a:t>
            </a:r>
          </a:p>
          <a:p>
            <a:r>
              <a:rPr lang="en-GB" sz="1200" b="1" dirty="0">
                <a:solidFill>
                  <a:schemeClr val="bg1"/>
                </a:solidFill>
              </a:rPr>
              <a:t>doctor, nurse, massage therapist, personal trainer, theatre technician  </a:t>
            </a:r>
            <a:endParaRPr lang="en-GB" sz="1200" b="1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4" name="Picture 3" descr="A picture containing person, indoor, underpants&#10;&#10;Description automatically generated">
            <a:extLst>
              <a:ext uri="{FF2B5EF4-FFF2-40B4-BE49-F238E27FC236}">
                <a16:creationId xmlns:a16="http://schemas.microsoft.com/office/drawing/2014/main" id="{F64F1133-4241-E4FB-A6FC-D23090E9E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253" y="150579"/>
            <a:ext cx="1398042" cy="753631"/>
          </a:xfrm>
          <a:prstGeom prst="rect">
            <a:avLst/>
          </a:prstGeom>
        </p:spPr>
      </p:pic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B795C51C-6D43-EF45-2BED-5E46DBF2D526}"/>
              </a:ext>
            </a:extLst>
          </p:cNvPr>
          <p:cNvSpPr/>
          <p:nvPr/>
        </p:nvSpPr>
        <p:spPr>
          <a:xfrm>
            <a:off x="6601767" y="1189190"/>
            <a:ext cx="3155527" cy="2909402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00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rial Rounded MT Bold" panose="020F0704030504030204" pitchFamily="34" charset="77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42E63D2E-EB77-D61F-7275-8D0B57F5A65A}"/>
              </a:ext>
            </a:extLst>
          </p:cNvPr>
          <p:cNvSpPr/>
          <p:nvPr/>
        </p:nvSpPr>
        <p:spPr>
          <a:xfrm>
            <a:off x="5540294" y="4279440"/>
            <a:ext cx="4234276" cy="2125008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00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B95E4F78-2707-56FE-82E6-27D8FB12308A}"/>
              </a:ext>
            </a:extLst>
          </p:cNvPr>
          <p:cNvSpPr/>
          <p:nvPr/>
        </p:nvSpPr>
        <p:spPr>
          <a:xfrm>
            <a:off x="2964474" y="1298416"/>
            <a:ext cx="3499602" cy="2876551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00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ED0B0DF5-0C94-B143-8FE4-F3D8F4668A72}"/>
              </a:ext>
            </a:extLst>
          </p:cNvPr>
          <p:cNvGrpSpPr/>
          <p:nvPr/>
        </p:nvGrpSpPr>
        <p:grpSpPr>
          <a:xfrm>
            <a:off x="3535842" y="1081082"/>
            <a:ext cx="2385997" cy="617273"/>
            <a:chOff x="2982823" y="4079234"/>
            <a:chExt cx="2385997" cy="617273"/>
          </a:xfrm>
        </p:grpSpPr>
        <p:pic>
          <p:nvPicPr>
            <p:cNvPr id="90" name="Picture 89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D0AAF860-9197-C94E-F63C-6286BBFB7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82823" y="4079234"/>
              <a:ext cx="2385997" cy="617273"/>
            </a:xfrm>
            <a:prstGeom prst="rect">
              <a:avLst/>
            </a:prstGeom>
          </p:spPr>
        </p:pic>
        <p:pic>
          <p:nvPicPr>
            <p:cNvPr id="91" name="Picture 90" descr="Background pattern&#10;&#10;Description automatically generated">
              <a:extLst>
                <a:ext uri="{FF2B5EF4-FFF2-40B4-BE49-F238E27FC236}">
                  <a16:creationId xmlns:a16="http://schemas.microsoft.com/office/drawing/2014/main" id="{3E303D1B-CE01-3BD9-C3EE-C72B8452E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41440" y="4232999"/>
              <a:ext cx="1138510" cy="181802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C4B45C1-DDCE-0E36-1C23-0EC5F3DF2AFC}"/>
              </a:ext>
            </a:extLst>
          </p:cNvPr>
          <p:cNvSpPr/>
          <p:nvPr/>
        </p:nvSpPr>
        <p:spPr>
          <a:xfrm>
            <a:off x="-4205" y="0"/>
            <a:ext cx="9910205" cy="1041722"/>
          </a:xfrm>
          <a:prstGeom prst="rect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15319946-8C17-16B2-29C1-80F91DE13D58}"/>
              </a:ext>
            </a:extLst>
          </p:cNvPr>
          <p:cNvSpPr/>
          <p:nvPr/>
        </p:nvSpPr>
        <p:spPr>
          <a:xfrm>
            <a:off x="972629" y="157126"/>
            <a:ext cx="8769800" cy="734588"/>
          </a:xfrm>
          <a:prstGeom prst="roundRect">
            <a:avLst>
              <a:gd name="adj" fmla="val 11185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0733167-F8C5-D3C8-8F04-346BA00A9A4C}"/>
              </a:ext>
            </a:extLst>
          </p:cNvPr>
          <p:cNvSpPr txBox="1"/>
          <p:nvPr/>
        </p:nvSpPr>
        <p:spPr>
          <a:xfrm>
            <a:off x="1033946" y="182420"/>
            <a:ext cx="384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Knowledge Organiser: </a:t>
            </a:r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Animals, including humans 2 - Life cycles</a:t>
            </a:r>
          </a:p>
          <a:p>
            <a:endParaRPr lang="en-US" sz="1200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434CA57-0D75-74B9-DE21-1715361440C5}"/>
              </a:ext>
            </a:extLst>
          </p:cNvPr>
          <p:cNvSpPr txBox="1"/>
          <p:nvPr/>
        </p:nvSpPr>
        <p:spPr>
          <a:xfrm>
            <a:off x="4984962" y="174297"/>
            <a:ext cx="3262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Careers connected to human’s life cycle: </a:t>
            </a:r>
          </a:p>
          <a:p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midwife, medical receptionist, radiologist</a:t>
            </a:r>
            <a:endParaRPr lang="en-US" sz="1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20EE41E-5183-B08C-F556-32985CA0B281}"/>
              </a:ext>
            </a:extLst>
          </p:cNvPr>
          <p:cNvSpPr txBox="1"/>
          <p:nvPr/>
        </p:nvSpPr>
        <p:spPr>
          <a:xfrm>
            <a:off x="917504" y="3278629"/>
            <a:ext cx="184114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3. </a:t>
            </a:r>
            <a:r>
              <a:rPr lang="en-GB" sz="1200" b="1" dirty="0">
                <a:solidFill>
                  <a:srgbClr val="000000"/>
                </a:solidFill>
                <a:latin typeface="Arial Rounded MT Bold" panose="020F0704030504030204" pitchFamily="34" charset="77"/>
              </a:rPr>
              <a:t>Learn how to match offspring to their parent</a:t>
            </a:r>
            <a:endParaRPr lang="en-US" sz="1200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FEF5FBA-E1FE-A254-0FB9-ACB6F0A55205}"/>
              </a:ext>
            </a:extLst>
          </p:cNvPr>
          <p:cNvSpPr txBox="1"/>
          <p:nvPr/>
        </p:nvSpPr>
        <p:spPr>
          <a:xfrm>
            <a:off x="914968" y="4090396"/>
            <a:ext cx="1841147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1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4. </a:t>
            </a:r>
            <a:r>
              <a:rPr lang="en-GB" sz="1100" b="1" dirty="0">
                <a:latin typeface="Arial Rounded MT Bold" panose="020F0704030504030204" pitchFamily="34" charset="77"/>
              </a:rPr>
              <a:t>Explore the life cycle of a chicken</a:t>
            </a:r>
            <a:endParaRPr lang="en-US" sz="1100" b="1" dirty="0">
              <a:latin typeface="Arial Rounded MT Bold" panose="020F0704030504030204" pitchFamily="34" charset="77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6AC732D-72F1-1B78-676B-8F43CDD460EF}"/>
              </a:ext>
            </a:extLst>
          </p:cNvPr>
          <p:cNvSpPr txBox="1"/>
          <p:nvPr/>
        </p:nvSpPr>
        <p:spPr>
          <a:xfrm>
            <a:off x="931325" y="4904037"/>
            <a:ext cx="1841147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1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5.</a:t>
            </a:r>
            <a:r>
              <a:rPr lang="en-GB" sz="1100" b="1" dirty="0">
                <a:latin typeface="Arial Rounded MT Bold" panose="020F0704030504030204" pitchFamily="34" charset="77"/>
              </a:rPr>
              <a:t> Describe the life cycle of a butterfly</a:t>
            </a:r>
            <a:endParaRPr lang="en-US" sz="1100" b="1" dirty="0">
              <a:latin typeface="Arial Rounded MT Bold" panose="020F0704030504030204" pitchFamily="34" charset="77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3E5F6AC-43BD-042B-16BF-56A926128DD0}"/>
              </a:ext>
            </a:extLst>
          </p:cNvPr>
          <p:cNvSpPr txBox="1"/>
          <p:nvPr/>
        </p:nvSpPr>
        <p:spPr>
          <a:xfrm>
            <a:off x="952183" y="5734513"/>
            <a:ext cx="184114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6. Explore the life cycle of a frog</a:t>
            </a:r>
            <a:endParaRPr lang="en-US" sz="1200" dirty="0"/>
          </a:p>
        </p:txBody>
      </p:sp>
      <p:pic>
        <p:nvPicPr>
          <p:cNvPr id="40" name="Picture 39" descr="A picture containing text, tableware, plate, dishware&#10;&#10;Description automatically generated">
            <a:extLst>
              <a:ext uri="{FF2B5EF4-FFF2-40B4-BE49-F238E27FC236}">
                <a16:creationId xmlns:a16="http://schemas.microsoft.com/office/drawing/2014/main" id="{E7136095-C5BC-C735-303D-AB1EBA2D53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26" y="73195"/>
            <a:ext cx="815839" cy="858358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E026293A-25D8-FAC6-8DFD-325C50EFA49F}"/>
              </a:ext>
            </a:extLst>
          </p:cNvPr>
          <p:cNvSpPr/>
          <p:nvPr/>
        </p:nvSpPr>
        <p:spPr>
          <a:xfrm>
            <a:off x="475003" y="878999"/>
            <a:ext cx="394092" cy="3703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EBFF0A0-1906-AE26-37EA-2212986D53D8}"/>
              </a:ext>
            </a:extLst>
          </p:cNvPr>
          <p:cNvSpPr/>
          <p:nvPr/>
        </p:nvSpPr>
        <p:spPr>
          <a:xfrm>
            <a:off x="499812" y="898438"/>
            <a:ext cx="344937" cy="331440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2864D9E-ABC7-6B84-3F81-043A578E2EC8}"/>
              </a:ext>
            </a:extLst>
          </p:cNvPr>
          <p:cNvSpPr/>
          <p:nvPr/>
        </p:nvSpPr>
        <p:spPr>
          <a:xfrm>
            <a:off x="952183" y="691242"/>
            <a:ext cx="669483" cy="6741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2CAFA7E-3449-FDCE-3E15-2E715A61C6EB}"/>
              </a:ext>
            </a:extLst>
          </p:cNvPr>
          <p:cNvSpPr/>
          <p:nvPr/>
        </p:nvSpPr>
        <p:spPr>
          <a:xfrm>
            <a:off x="983670" y="714902"/>
            <a:ext cx="608200" cy="591655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FDC8456-544A-372C-B7BC-E115D737829C}"/>
              </a:ext>
            </a:extLst>
          </p:cNvPr>
          <p:cNvSpPr/>
          <p:nvPr/>
        </p:nvSpPr>
        <p:spPr>
          <a:xfrm>
            <a:off x="1703503" y="615008"/>
            <a:ext cx="544776" cy="5369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62EF9E9D-A566-CE0F-64F4-F236EBE659A2}"/>
              </a:ext>
            </a:extLst>
          </p:cNvPr>
          <p:cNvSpPr/>
          <p:nvPr/>
        </p:nvSpPr>
        <p:spPr>
          <a:xfrm>
            <a:off x="1725919" y="635429"/>
            <a:ext cx="501550" cy="482139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F7DC1EC9-0EF5-2274-1994-CF636E7586CD}"/>
              </a:ext>
            </a:extLst>
          </p:cNvPr>
          <p:cNvSpPr/>
          <p:nvPr/>
        </p:nvSpPr>
        <p:spPr>
          <a:xfrm>
            <a:off x="2312304" y="745813"/>
            <a:ext cx="533822" cy="524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4B917186-8DBD-AF5C-503C-5CAD8714A64B}"/>
              </a:ext>
            </a:extLst>
          </p:cNvPr>
          <p:cNvSpPr/>
          <p:nvPr/>
        </p:nvSpPr>
        <p:spPr>
          <a:xfrm>
            <a:off x="2338502" y="768630"/>
            <a:ext cx="483323" cy="473345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80D0886-C27C-0B1B-E8E8-1EAB16F6C5E7}"/>
              </a:ext>
            </a:extLst>
          </p:cNvPr>
          <p:cNvSpPr/>
          <p:nvPr/>
        </p:nvSpPr>
        <p:spPr>
          <a:xfrm>
            <a:off x="2901363" y="592912"/>
            <a:ext cx="544776" cy="524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ABB1F71A-90B2-BE96-8FA5-CFE1FA969AE6}"/>
              </a:ext>
            </a:extLst>
          </p:cNvPr>
          <p:cNvSpPr/>
          <p:nvPr/>
        </p:nvSpPr>
        <p:spPr>
          <a:xfrm>
            <a:off x="2931537" y="617252"/>
            <a:ext cx="486001" cy="483750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C4ECB208-0911-AC71-F813-9DF7DC7928C4}"/>
              </a:ext>
            </a:extLst>
          </p:cNvPr>
          <p:cNvSpPr/>
          <p:nvPr/>
        </p:nvSpPr>
        <p:spPr>
          <a:xfrm>
            <a:off x="3511545" y="763207"/>
            <a:ext cx="486961" cy="4483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031593E9-3CCC-C095-A9F5-388D0EF0527D}"/>
              </a:ext>
            </a:extLst>
          </p:cNvPr>
          <p:cNvSpPr/>
          <p:nvPr/>
        </p:nvSpPr>
        <p:spPr>
          <a:xfrm>
            <a:off x="3535807" y="782689"/>
            <a:ext cx="439018" cy="411325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DFBD374-6885-5A9B-6919-7724295C204A}"/>
              </a:ext>
            </a:extLst>
          </p:cNvPr>
          <p:cNvSpPr/>
          <p:nvPr/>
        </p:nvSpPr>
        <p:spPr>
          <a:xfrm>
            <a:off x="4067651" y="784575"/>
            <a:ext cx="356391" cy="3291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5F8C9AED-2791-FE6C-D496-6F99B0C56F01}"/>
              </a:ext>
            </a:extLst>
          </p:cNvPr>
          <p:cNvSpPr/>
          <p:nvPr/>
        </p:nvSpPr>
        <p:spPr>
          <a:xfrm>
            <a:off x="4087540" y="803081"/>
            <a:ext cx="314895" cy="289836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" name="Picture 121" descr="Icon&#10;&#10;Description automatically generated">
            <a:extLst>
              <a:ext uri="{FF2B5EF4-FFF2-40B4-BE49-F238E27FC236}">
                <a16:creationId xmlns:a16="http://schemas.microsoft.com/office/drawing/2014/main" id="{48FE5C12-EC85-5D58-864D-6AD1CA051B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274" y="851827"/>
            <a:ext cx="422072" cy="395999"/>
          </a:xfrm>
          <a:prstGeom prst="rect">
            <a:avLst/>
          </a:prstGeom>
        </p:spPr>
      </p:pic>
      <p:pic>
        <p:nvPicPr>
          <p:cNvPr id="123" name="Picture 122" descr="Icon&#10;&#10;Description automatically generated">
            <a:extLst>
              <a:ext uri="{FF2B5EF4-FFF2-40B4-BE49-F238E27FC236}">
                <a16:creationId xmlns:a16="http://schemas.microsoft.com/office/drawing/2014/main" id="{D80E918F-CD87-CEB7-4952-E8BB0E1F06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181" y="776582"/>
            <a:ext cx="537111" cy="377947"/>
          </a:xfrm>
          <a:prstGeom prst="rect">
            <a:avLst/>
          </a:prstGeom>
        </p:spPr>
      </p:pic>
      <p:pic>
        <p:nvPicPr>
          <p:cNvPr id="124" name="Picture 123" descr="Icon&#10;&#10;Description automatically generated">
            <a:extLst>
              <a:ext uri="{FF2B5EF4-FFF2-40B4-BE49-F238E27FC236}">
                <a16:creationId xmlns:a16="http://schemas.microsoft.com/office/drawing/2014/main" id="{1A039A77-1A8B-D4FE-BE06-06B27D0D8B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1920" y="661822"/>
            <a:ext cx="391342" cy="429352"/>
          </a:xfrm>
          <a:prstGeom prst="rect">
            <a:avLst/>
          </a:prstGeom>
        </p:spPr>
      </p:pic>
      <p:pic>
        <p:nvPicPr>
          <p:cNvPr id="125" name="Picture 124" descr="Icon&#10;&#10;Description automatically generated">
            <a:extLst>
              <a:ext uri="{FF2B5EF4-FFF2-40B4-BE49-F238E27FC236}">
                <a16:creationId xmlns:a16="http://schemas.microsoft.com/office/drawing/2014/main" id="{8018AC53-EFE3-7AB7-9016-8C4A8CA2BE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96943" y="643381"/>
            <a:ext cx="353616" cy="414453"/>
          </a:xfrm>
          <a:prstGeom prst="rect">
            <a:avLst/>
          </a:prstGeom>
        </p:spPr>
      </p:pic>
      <p:pic>
        <p:nvPicPr>
          <p:cNvPr id="126" name="Picture 125" descr="Icon&#10;&#10;Description automatically generated">
            <a:extLst>
              <a:ext uri="{FF2B5EF4-FFF2-40B4-BE49-F238E27FC236}">
                <a16:creationId xmlns:a16="http://schemas.microsoft.com/office/drawing/2014/main" id="{A7BF04D2-74B5-6201-1B51-771164402E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73306" y="857479"/>
            <a:ext cx="373687" cy="254678"/>
          </a:xfrm>
          <a:prstGeom prst="rect">
            <a:avLst/>
          </a:prstGeom>
        </p:spPr>
      </p:pic>
      <p:pic>
        <p:nvPicPr>
          <p:cNvPr id="127" name="Picture 126" descr="Icon&#10;&#10;Description automatically generated">
            <a:extLst>
              <a:ext uri="{FF2B5EF4-FFF2-40B4-BE49-F238E27FC236}">
                <a16:creationId xmlns:a16="http://schemas.microsoft.com/office/drawing/2014/main" id="{4DD1EDA5-D707-CEDB-3091-8CE0666095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19007" y="693785"/>
            <a:ext cx="486961" cy="462643"/>
          </a:xfrm>
          <a:prstGeom prst="rect">
            <a:avLst/>
          </a:prstGeom>
        </p:spPr>
      </p:pic>
      <p:pic>
        <p:nvPicPr>
          <p:cNvPr id="128" name="Picture 127" descr="Icon&#10;&#10;Description automatically generated">
            <a:extLst>
              <a:ext uri="{FF2B5EF4-FFF2-40B4-BE49-F238E27FC236}">
                <a16:creationId xmlns:a16="http://schemas.microsoft.com/office/drawing/2014/main" id="{1686581A-B989-7878-4707-63BAB023E9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51453" y="707360"/>
            <a:ext cx="647405" cy="604879"/>
          </a:xfrm>
          <a:prstGeom prst="rect">
            <a:avLst/>
          </a:prstGeom>
        </p:spPr>
      </p:pic>
      <p:pic>
        <p:nvPicPr>
          <p:cNvPr id="9" name="Picture 8" descr="A whale in the water&#10;&#10;Description automatically generated with low confidence">
            <a:extLst>
              <a:ext uri="{FF2B5EF4-FFF2-40B4-BE49-F238E27FC236}">
                <a16:creationId xmlns:a16="http://schemas.microsoft.com/office/drawing/2014/main" id="{1539267F-BA33-2C8D-C835-D916E034FD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49419" y="140424"/>
            <a:ext cx="1425152" cy="768246"/>
          </a:xfrm>
          <a:prstGeom prst="rect">
            <a:avLst/>
          </a:prstGeom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788647E4-479D-E9FF-FC2E-3807CFB354F9}"/>
              </a:ext>
            </a:extLst>
          </p:cNvPr>
          <p:cNvSpPr txBox="1"/>
          <p:nvPr/>
        </p:nvSpPr>
        <p:spPr>
          <a:xfrm>
            <a:off x="917505" y="1660555"/>
            <a:ext cx="184114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1. </a:t>
            </a:r>
            <a:r>
              <a:rPr lang="en-GB" sz="1200" b="1" i="0" u="none" strike="noStrike" dirty="0">
                <a:effectLst/>
                <a:latin typeface="Arial Rounded MT Bold" panose="020F0704030504030204" pitchFamily="34" charset="77"/>
              </a:rPr>
              <a:t>Learn how to </a:t>
            </a:r>
            <a:r>
              <a:rPr lang="en-GB" sz="1200" b="1" dirty="0">
                <a:latin typeface="Arial Rounded MT Bold" panose="020F0704030504030204" pitchFamily="34" charset="77"/>
              </a:rPr>
              <a:t>o</a:t>
            </a:r>
            <a:r>
              <a:rPr lang="en-GB" sz="1200" b="1" i="0" u="none" strike="noStrike" dirty="0">
                <a:effectLst/>
                <a:latin typeface="Arial Rounded MT Bold" panose="020F0704030504030204" pitchFamily="34" charset="77"/>
              </a:rPr>
              <a:t>rder the stages of the human life cycle</a:t>
            </a:r>
            <a:endParaRPr lang="en-US" sz="12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1E144F3-3B31-AEA0-ED68-29D55DD64D5C}"/>
              </a:ext>
            </a:extLst>
          </p:cNvPr>
          <p:cNvSpPr txBox="1"/>
          <p:nvPr/>
        </p:nvSpPr>
        <p:spPr>
          <a:xfrm>
            <a:off x="917504" y="2469592"/>
            <a:ext cx="184114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2. Describe the stages of life from adulthood to old age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8C23E3-34F1-158E-5544-00FF90617337}"/>
              </a:ext>
            </a:extLst>
          </p:cNvPr>
          <p:cNvSpPr txBox="1"/>
          <p:nvPr/>
        </p:nvSpPr>
        <p:spPr>
          <a:xfrm>
            <a:off x="5580486" y="5283957"/>
            <a:ext cx="420703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latin typeface="Arial Rounded MT Bold" panose="020F0704030504030204" pitchFamily="34" charset="77"/>
              </a:rPr>
              <a:t>1. Eggs – Female lays eggs which are fertilised by the male. </a:t>
            </a:r>
          </a:p>
          <a:p>
            <a:r>
              <a:rPr lang="en-GB" sz="1100" dirty="0">
                <a:latin typeface="Arial Rounded MT Bold" panose="020F0704030504030204" pitchFamily="34" charset="77"/>
              </a:rPr>
              <a:t>2. Tadpole – After 2-25 days the tadpole hatches from egg. </a:t>
            </a:r>
          </a:p>
          <a:p>
            <a:r>
              <a:rPr lang="en-GB" sz="1100" dirty="0">
                <a:latin typeface="Arial Rounded MT Bold" panose="020F0704030504030204" pitchFamily="34" charset="77"/>
              </a:rPr>
              <a:t>3. Jumps – Grows front legs. Uses nutrients in tail as food. </a:t>
            </a:r>
          </a:p>
          <a:p>
            <a:r>
              <a:rPr lang="en-GB" sz="1100" dirty="0">
                <a:latin typeface="Arial Rounded MT Bold" panose="020F0704030504030204" pitchFamily="34" charset="77"/>
              </a:rPr>
              <a:t>4. Grows fins and hind legs. </a:t>
            </a:r>
          </a:p>
          <a:p>
            <a:r>
              <a:rPr lang="en-GB" sz="1100" dirty="0">
                <a:latin typeface="Arial Rounded MT Bold" panose="020F0704030504030204" pitchFamily="34" charset="77"/>
              </a:rPr>
              <a:t>5. Adult Frog – Eats insects instead of plants. After 2-4 years it becomes an adult frog and can lay eggs.</a:t>
            </a:r>
            <a:endParaRPr lang="en-US" sz="1100" dirty="0">
              <a:latin typeface="Arial Rounded MT Bold" panose="020F0704030504030204" pitchFamily="34" charset="77"/>
            </a:endParaRPr>
          </a:p>
        </p:txBody>
      </p:sp>
      <p:pic>
        <p:nvPicPr>
          <p:cNvPr id="20" name="Picture 19" descr="Diagram&#10;&#10;Description automatically generated">
            <a:extLst>
              <a:ext uri="{FF2B5EF4-FFF2-40B4-BE49-F238E27FC236}">
                <a16:creationId xmlns:a16="http://schemas.microsoft.com/office/drawing/2014/main" id="{95ABF296-D320-9D7F-22A4-26B9894154AA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194" t="30841" r="2892" b="26631"/>
          <a:stretch/>
        </p:blipFill>
        <p:spPr>
          <a:xfrm>
            <a:off x="5580486" y="4513998"/>
            <a:ext cx="4139603" cy="834184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EFB049B-10D1-413F-3CC0-55FEC545368D}"/>
              </a:ext>
            </a:extLst>
          </p:cNvPr>
          <p:cNvGrpSpPr/>
          <p:nvPr/>
        </p:nvGrpSpPr>
        <p:grpSpPr>
          <a:xfrm>
            <a:off x="6428404" y="4052970"/>
            <a:ext cx="2385997" cy="617273"/>
            <a:chOff x="2982823" y="4079234"/>
            <a:chExt cx="2385997" cy="617273"/>
          </a:xfrm>
        </p:grpSpPr>
        <p:pic>
          <p:nvPicPr>
            <p:cNvPr id="33" name="Picture 32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2942EB0B-666B-B894-E368-A6B92A6E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82823" y="4079234"/>
              <a:ext cx="2385997" cy="617273"/>
            </a:xfrm>
            <a:prstGeom prst="rect">
              <a:avLst/>
            </a:prstGeom>
          </p:spPr>
        </p:pic>
        <p:pic>
          <p:nvPicPr>
            <p:cNvPr id="37" name="Picture 36" descr="Background pattern&#10;&#10;Description automatically generated">
              <a:extLst>
                <a:ext uri="{FF2B5EF4-FFF2-40B4-BE49-F238E27FC236}">
                  <a16:creationId xmlns:a16="http://schemas.microsoft.com/office/drawing/2014/main" id="{FA3A204F-CA90-757D-C6FD-B1449421F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41440" y="4232999"/>
              <a:ext cx="1138510" cy="181802"/>
            </a:xfrm>
            <a:prstGeom prst="rect">
              <a:avLst/>
            </a:prstGeom>
          </p:spPr>
        </p:pic>
      </p:grpSp>
      <p:pic>
        <p:nvPicPr>
          <p:cNvPr id="22" name="Picture 21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579EB992-6D0A-CE11-B815-A908959C96C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22350" y="1395600"/>
            <a:ext cx="2897253" cy="2656057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15472924-6BDF-218C-B648-B1DB222ACEC2}"/>
              </a:ext>
            </a:extLst>
          </p:cNvPr>
          <p:cNvGrpSpPr/>
          <p:nvPr/>
        </p:nvGrpSpPr>
        <p:grpSpPr>
          <a:xfrm>
            <a:off x="7045000" y="981375"/>
            <a:ext cx="2385997" cy="617273"/>
            <a:chOff x="2982823" y="4079234"/>
            <a:chExt cx="2385997" cy="617273"/>
          </a:xfrm>
        </p:grpSpPr>
        <p:pic>
          <p:nvPicPr>
            <p:cNvPr id="24" name="Picture 23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D4FA5956-F81D-9927-C9D1-C7A402229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82823" y="4079234"/>
              <a:ext cx="2385997" cy="617273"/>
            </a:xfrm>
            <a:prstGeom prst="rect">
              <a:avLst/>
            </a:prstGeom>
          </p:spPr>
        </p:pic>
        <p:pic>
          <p:nvPicPr>
            <p:cNvPr id="25" name="Picture 24" descr="Background pattern&#10;&#10;Description automatically generated">
              <a:extLst>
                <a:ext uri="{FF2B5EF4-FFF2-40B4-BE49-F238E27FC236}">
                  <a16:creationId xmlns:a16="http://schemas.microsoft.com/office/drawing/2014/main" id="{C0352C06-A15A-47CC-6074-95B8F83F7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41440" y="4232999"/>
              <a:ext cx="1138510" cy="181802"/>
            </a:xfrm>
            <a:prstGeom prst="rect">
              <a:avLst/>
            </a:prstGeom>
          </p:spPr>
        </p:pic>
      </p:grpSp>
      <p:pic>
        <p:nvPicPr>
          <p:cNvPr id="27" name="Picture 26" descr="Diagram&#10;&#10;Description automatically generated">
            <a:extLst>
              <a:ext uri="{FF2B5EF4-FFF2-40B4-BE49-F238E27FC236}">
                <a16:creationId xmlns:a16="http://schemas.microsoft.com/office/drawing/2014/main" id="{A9B5BF5F-D937-3861-C38E-117ECA4F3FB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67610" y="4431661"/>
            <a:ext cx="1989754" cy="1989754"/>
          </a:xfrm>
          <a:prstGeom prst="rect">
            <a:avLst/>
          </a:prstGeom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FAF4156F-F25B-1D64-6687-E565D3572625}"/>
              </a:ext>
            </a:extLst>
          </p:cNvPr>
          <p:cNvSpPr/>
          <p:nvPr/>
        </p:nvSpPr>
        <p:spPr>
          <a:xfrm>
            <a:off x="2977635" y="4279440"/>
            <a:ext cx="2457272" cy="2125008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00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D4C860-2C5E-4C97-08C9-CAE2F6E27E41}"/>
              </a:ext>
            </a:extLst>
          </p:cNvPr>
          <p:cNvGrpSpPr/>
          <p:nvPr/>
        </p:nvGrpSpPr>
        <p:grpSpPr>
          <a:xfrm>
            <a:off x="3056798" y="4079900"/>
            <a:ext cx="2385997" cy="617273"/>
            <a:chOff x="2982823" y="4079234"/>
            <a:chExt cx="2385997" cy="617273"/>
          </a:xfrm>
        </p:grpSpPr>
        <p:pic>
          <p:nvPicPr>
            <p:cNvPr id="30" name="Picture 29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79F1B27D-5BB4-71EC-824B-65396997F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82823" y="4079234"/>
              <a:ext cx="2385997" cy="617273"/>
            </a:xfrm>
            <a:prstGeom prst="rect">
              <a:avLst/>
            </a:prstGeom>
          </p:spPr>
        </p:pic>
        <p:pic>
          <p:nvPicPr>
            <p:cNvPr id="31" name="Picture 30" descr="Background pattern&#10;&#10;Description automatically generated">
              <a:extLst>
                <a:ext uri="{FF2B5EF4-FFF2-40B4-BE49-F238E27FC236}">
                  <a16:creationId xmlns:a16="http://schemas.microsoft.com/office/drawing/2014/main" id="{B31C79A8-EE7C-4B72-36FA-D3EEDF0C2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41440" y="4232999"/>
              <a:ext cx="1138510" cy="181802"/>
            </a:xfrm>
            <a:prstGeom prst="rect">
              <a:avLst/>
            </a:prstGeom>
          </p:spPr>
        </p:pic>
      </p:grpSp>
      <p:pic>
        <p:nvPicPr>
          <p:cNvPr id="34" name="Picture 33" descr="A picture containing sport&#10;&#10;Description automatically generated">
            <a:extLst>
              <a:ext uri="{FF2B5EF4-FFF2-40B4-BE49-F238E27FC236}">
                <a16:creationId xmlns:a16="http://schemas.microsoft.com/office/drawing/2014/main" id="{C3E99A17-8E53-D2E2-F765-C59C78EAE43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42765" y="1620524"/>
            <a:ext cx="3372149" cy="238693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BFB4B82-0326-96C2-0025-193E42A0FD29}"/>
              </a:ext>
            </a:extLst>
          </p:cNvPr>
          <p:cNvSpPr txBox="1"/>
          <p:nvPr/>
        </p:nvSpPr>
        <p:spPr>
          <a:xfrm>
            <a:off x="2951411" y="3812785"/>
            <a:ext cx="641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toddler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706786-E647-3BED-2382-571F9B7850D8}"/>
              </a:ext>
            </a:extLst>
          </p:cNvPr>
          <p:cNvSpPr txBox="1"/>
          <p:nvPr/>
        </p:nvSpPr>
        <p:spPr>
          <a:xfrm>
            <a:off x="3583286" y="3817308"/>
            <a:ext cx="481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child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48357C-B620-4C29-B6AB-AA875CD30B51}"/>
              </a:ext>
            </a:extLst>
          </p:cNvPr>
          <p:cNvSpPr txBox="1"/>
          <p:nvPr/>
        </p:nvSpPr>
        <p:spPr>
          <a:xfrm>
            <a:off x="4025917" y="3819463"/>
            <a:ext cx="7427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teenager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922E369-0328-8AAD-1ED4-3222AE280E63}"/>
              </a:ext>
            </a:extLst>
          </p:cNvPr>
          <p:cNvSpPr txBox="1"/>
          <p:nvPr/>
        </p:nvSpPr>
        <p:spPr>
          <a:xfrm>
            <a:off x="4741116" y="3811366"/>
            <a:ext cx="505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adult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4E905D1-322C-F8CD-1514-65C1E2329831}"/>
              </a:ext>
            </a:extLst>
          </p:cNvPr>
          <p:cNvSpPr txBox="1"/>
          <p:nvPr/>
        </p:nvSpPr>
        <p:spPr>
          <a:xfrm>
            <a:off x="5508411" y="3817308"/>
            <a:ext cx="638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old age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B10E34E-08C8-2322-C32E-D8756E6CC0B5}"/>
              </a:ext>
            </a:extLst>
          </p:cNvPr>
          <p:cNvSpPr txBox="1"/>
          <p:nvPr/>
        </p:nvSpPr>
        <p:spPr>
          <a:xfrm>
            <a:off x="3951843" y="1197285"/>
            <a:ext cx="18411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i="0" u="none" strike="noStrike" dirty="0">
                <a:solidFill>
                  <a:schemeClr val="bg1"/>
                </a:solidFill>
                <a:effectLst/>
                <a:latin typeface="Arial Rounded MT Bold" panose="020F0704030504030204" pitchFamily="34" charset="77"/>
              </a:rPr>
              <a:t>Human Life Cycle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FEC8864-5FB1-C7BB-B323-F2093797C26D}"/>
              </a:ext>
            </a:extLst>
          </p:cNvPr>
          <p:cNvSpPr txBox="1"/>
          <p:nvPr/>
        </p:nvSpPr>
        <p:spPr>
          <a:xfrm>
            <a:off x="7465228" y="1096347"/>
            <a:ext cx="18411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i="0" u="none" strike="noStrike" dirty="0">
                <a:solidFill>
                  <a:schemeClr val="bg1"/>
                </a:solidFill>
                <a:effectLst/>
                <a:latin typeface="Arial Rounded MT Bold" panose="020F0704030504030204" pitchFamily="34" charset="77"/>
              </a:rPr>
              <a:t>Chicken Life Cycle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E00141-F8D3-761C-FA36-3494E23EF722}"/>
              </a:ext>
            </a:extLst>
          </p:cNvPr>
          <p:cNvSpPr txBox="1"/>
          <p:nvPr/>
        </p:nvSpPr>
        <p:spPr>
          <a:xfrm>
            <a:off x="6922922" y="4152447"/>
            <a:ext cx="18411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i="0" u="none" strike="noStrike" dirty="0">
                <a:solidFill>
                  <a:schemeClr val="bg1"/>
                </a:solidFill>
                <a:effectLst/>
                <a:latin typeface="Arial Rounded MT Bold" panose="020F0704030504030204" pitchFamily="34" charset="77"/>
              </a:rPr>
              <a:t>Frog Life Cycle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5905FEC-AB1A-A61B-94DB-515A35163097}"/>
              </a:ext>
            </a:extLst>
          </p:cNvPr>
          <p:cNvSpPr txBox="1"/>
          <p:nvPr/>
        </p:nvSpPr>
        <p:spPr>
          <a:xfrm>
            <a:off x="3420161" y="4198809"/>
            <a:ext cx="18411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i="0" u="none" strike="noStrike" dirty="0">
                <a:solidFill>
                  <a:schemeClr val="bg1"/>
                </a:solidFill>
                <a:effectLst/>
                <a:latin typeface="Arial Rounded MT Bold" panose="020F0704030504030204" pitchFamily="34" charset="77"/>
              </a:rPr>
              <a:t>Butterfly Life Cycle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405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1410</TotalTime>
  <Words>206</Words>
  <Application>Microsoft Office PowerPoint</Application>
  <PresentationFormat>A4 Paper (210x297 mm)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Mintey</dc:creator>
  <cp:lastModifiedBy>EPeczek</cp:lastModifiedBy>
  <cp:revision>47</cp:revision>
  <dcterms:created xsi:type="dcterms:W3CDTF">2022-07-14T08:20:57Z</dcterms:created>
  <dcterms:modified xsi:type="dcterms:W3CDTF">2026-03-24T18:30:53Z</dcterms:modified>
</cp:coreProperties>
</file>