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9" r:id="rId8"/>
    <p:sldId id="267" r:id="rId9"/>
    <p:sldId id="262" r:id="rId10"/>
    <p:sldId id="264" r:id="rId11"/>
    <p:sldId id="263" r:id="rId12"/>
    <p:sldId id="265" r:id="rId13"/>
    <p:sldId id="266" r:id="rId14"/>
    <p:sldId id="26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114" d="100"/>
          <a:sy n="114" d="100"/>
        </p:scale>
        <p:origin x="30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46738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14487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84653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9FE98-6E39-4451-8BB2-B1A7BF2425E3}"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03591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09FE98-6E39-4451-8BB2-B1A7BF2425E3}"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119710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09FE98-6E39-4451-8BB2-B1A7BF2425E3}"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21243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09FE98-6E39-4451-8BB2-B1A7BF2425E3}" type="datetimeFigureOut">
              <a:rPr lang="en-GB" smtClean="0"/>
              <a:t>24/06/2026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136114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09FE98-6E39-4451-8BB2-B1A7BF2425E3}" type="datetimeFigureOut">
              <a:rPr lang="en-GB" smtClean="0"/>
              <a:t>24/06/2026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419489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9FE98-6E39-4451-8BB2-B1A7BF2425E3}" type="datetimeFigureOut">
              <a:rPr lang="en-GB" smtClean="0"/>
              <a:t>24/06/2026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66012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09FE98-6E39-4451-8BB2-B1A7BF2425E3}"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322807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09FE98-6E39-4451-8BB2-B1A7BF2425E3}"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B3C834-BEF8-454B-9E58-99B43B005452}" type="slidenum">
              <a:rPr lang="en-GB" smtClean="0"/>
              <a:t>‹#›</a:t>
            </a:fld>
            <a:endParaRPr lang="en-GB"/>
          </a:p>
        </p:txBody>
      </p:sp>
    </p:spTree>
    <p:extLst>
      <p:ext uri="{BB962C8B-B14F-4D97-AF65-F5344CB8AC3E}">
        <p14:creationId xmlns:p14="http://schemas.microsoft.com/office/powerpoint/2010/main" val="240409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9FE98-6E39-4451-8BB2-B1A7BF2425E3}" type="datetimeFigureOut">
              <a:rPr lang="en-GB" smtClean="0"/>
              <a:t>24/06/2026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3C834-BEF8-454B-9E58-99B43B005452}" type="slidenum">
              <a:rPr lang="en-GB" smtClean="0"/>
              <a:t>‹#›</a:t>
            </a:fld>
            <a:endParaRPr lang="en-GB"/>
          </a:p>
        </p:txBody>
      </p:sp>
    </p:spTree>
    <p:extLst>
      <p:ext uri="{BB962C8B-B14F-4D97-AF65-F5344CB8AC3E}">
        <p14:creationId xmlns:p14="http://schemas.microsoft.com/office/powerpoint/2010/main" val="57193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admissions@leics.gov.uk" TargetMode="External"/><Relationship Id="rId2" Type="http://schemas.openxmlformats.org/officeDocument/2006/relationships/hyperlink" Target="mailto:office@beltonprimary.org"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hyperlink" Target="https://www.leicestershire.gov.uk/education-and-children/schools-colleges-and-academies/school-admissions/apply-for-a-primary-school-plac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mailto:office@beltonprimary.org"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hyperlink" Target="http://www.ofsted.gov.uk"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fif"/><Relationship Id="rId7" Type="http://schemas.openxmlformats.org/officeDocument/2006/relationships/image" Target="../media/image9.jfif"/><Relationship Id="rId2" Type="http://schemas.openxmlformats.org/officeDocument/2006/relationships/image" Target="../media/image4.jfif"/><Relationship Id="rId1" Type="http://schemas.openxmlformats.org/officeDocument/2006/relationships/slideLayout" Target="../slideLayouts/slideLayout7.xml"/><Relationship Id="rId6" Type="http://schemas.openxmlformats.org/officeDocument/2006/relationships/image" Target="../media/image8.jfif"/><Relationship Id="rId5" Type="http://schemas.openxmlformats.org/officeDocument/2006/relationships/image" Target="../media/image7.jfif"/><Relationship Id="rId4" Type="http://schemas.openxmlformats.org/officeDocument/2006/relationships/image" Target="../media/image6.jfif"/></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oolmilk.com/" TargetMode="External"/><Relationship Id="rId2" Type="http://schemas.openxmlformats.org/officeDocument/2006/relationships/hyperlink" Target="https://www.leicestershire.gov.uk/education-and-children/social-care-and-supporting-families/free-school-meals" TargetMode="External"/><Relationship Id="rId1" Type="http://schemas.openxmlformats.org/officeDocument/2006/relationships/slideLayout" Target="../slideLayouts/slideLayout7.xml"/><Relationship Id="rId4" Type="http://schemas.openxmlformats.org/officeDocument/2006/relationships/hyperlink" Target="https://www.beltonplaygroup.co.uk/opening-hours-fees-fund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sportsadvocate.co.uk/schoolwear/belton-ce-primar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597277"/>
            <a:ext cx="12192000" cy="3260724"/>
          </a:xfrm>
          <a:prstGeom prst="rect">
            <a:avLst/>
          </a:prstGeom>
        </p:spPr>
      </p:pic>
      <p:sp>
        <p:nvSpPr>
          <p:cNvPr id="5" name="Rectangle 4"/>
          <p:cNvSpPr/>
          <p:nvPr/>
        </p:nvSpPr>
        <p:spPr>
          <a:xfrm>
            <a:off x="0" y="342901"/>
            <a:ext cx="12192000" cy="27289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90512" y="868364"/>
            <a:ext cx="9144000" cy="3071813"/>
          </a:xfrm>
          <a:ln>
            <a:noFill/>
          </a:ln>
        </p:spPr>
        <p:txBody>
          <a:bodyPr>
            <a:normAutofit fontScale="90000"/>
          </a:bodyPr>
          <a:lstStyle/>
          <a:p>
            <a:r>
              <a:rPr lang="en-GB" b="1" dirty="0">
                <a:solidFill>
                  <a:schemeClr val="bg1"/>
                </a:solidFill>
                <a:latin typeface="+mn-lt"/>
              </a:rPr>
              <a:t>Belton Church of England </a:t>
            </a:r>
            <a:br>
              <a:rPr lang="en-GB" b="1" dirty="0">
                <a:solidFill>
                  <a:schemeClr val="bg1"/>
                </a:solidFill>
                <a:latin typeface="+mn-lt"/>
              </a:rPr>
            </a:br>
            <a:r>
              <a:rPr lang="en-GB" b="1" dirty="0">
                <a:solidFill>
                  <a:schemeClr val="bg1"/>
                </a:solidFill>
                <a:latin typeface="+mn-lt"/>
              </a:rPr>
              <a:t>Primary </a:t>
            </a:r>
            <a:r>
              <a:rPr lang="en-GB" b="1" dirty="0" smtClean="0">
                <a:solidFill>
                  <a:schemeClr val="bg1"/>
                </a:solidFill>
                <a:latin typeface="+mn-lt"/>
              </a:rPr>
              <a:t>School</a:t>
            </a:r>
            <a:r>
              <a:rPr lang="en-GB" b="1" dirty="0">
                <a:latin typeface="Comic Sans MS" panose="030F0702030302020204" pitchFamily="66" charset="0"/>
              </a:rPr>
              <a:t/>
            </a:r>
            <a:br>
              <a:rPr lang="en-GB" b="1" dirty="0">
                <a:latin typeface="Comic Sans MS" panose="030F0702030302020204" pitchFamily="66" charset="0"/>
              </a:rPr>
            </a:br>
            <a:r>
              <a:rPr lang="en-GB" b="1" dirty="0"/>
              <a:t/>
            </a:r>
            <a:br>
              <a:rPr lang="en-GB" b="1" dirty="0"/>
            </a:br>
            <a:endParaRPr lang="en-GB" dirty="0"/>
          </a:p>
        </p:txBody>
      </p:sp>
      <p:sp>
        <p:nvSpPr>
          <p:cNvPr id="6" name="Text Box 9"/>
          <p:cNvSpPr txBox="1">
            <a:spLocks noChangeArrowheads="1"/>
          </p:cNvSpPr>
          <p:nvPr/>
        </p:nvSpPr>
        <p:spPr bwMode="auto">
          <a:xfrm>
            <a:off x="8143875" y="421478"/>
            <a:ext cx="3743325" cy="2873378"/>
          </a:xfrm>
          <a:prstGeom prst="rect">
            <a:avLst/>
          </a:prstGeom>
          <a:noFill/>
          <a:ln w="9525">
            <a:noFill/>
            <a:miter lim="800000"/>
            <a:headEnd/>
            <a:tailEnd/>
          </a:ln>
        </p:spPr>
        <p:txBody>
          <a:bodyPr rot="0" vert="horz" wrap="square" lIns="91440" tIns="45720" rIns="91440" bIns="45720" anchor="t" anchorCtr="0" upright="1">
            <a:noAutofit/>
          </a:bodyPr>
          <a:lstStyle/>
          <a:p>
            <a:pPr algn="ctr">
              <a:spcAft>
                <a:spcPts val="0"/>
              </a:spcAft>
            </a:pPr>
            <a:r>
              <a:rPr lang="en-GB" dirty="0">
                <a:solidFill>
                  <a:schemeClr val="bg1"/>
                </a:solidFill>
                <a:effectLst/>
                <a:latin typeface="Comic Sans MS" panose="030F0702030302020204" pitchFamily="66" charset="0"/>
                <a:ea typeface="Times New Roman" panose="02020603050405020304" pitchFamily="18" charset="0"/>
              </a:rPr>
              <a:t> </a:t>
            </a:r>
            <a:r>
              <a:rPr lang="en-GB" b="1" kern="0" dirty="0" smtClean="0">
                <a:solidFill>
                  <a:schemeClr val="bg1"/>
                </a:solidFill>
                <a:effectLst/>
                <a:latin typeface="Calibri" panose="020F0502020204030204" pitchFamily="34" charset="0"/>
                <a:cs typeface="Times New Roman" panose="02020603050405020304" pitchFamily="18" charset="0"/>
              </a:rPr>
              <a:t>Our </a:t>
            </a:r>
            <a:r>
              <a:rPr lang="en-GB" b="1" kern="0" dirty="0">
                <a:solidFill>
                  <a:schemeClr val="bg1"/>
                </a:solidFill>
                <a:effectLst/>
                <a:latin typeface="Calibri" panose="020F0502020204030204" pitchFamily="34" charset="0"/>
                <a:cs typeface="Times New Roman" panose="02020603050405020304" pitchFamily="18" charset="0"/>
              </a:rPr>
              <a:t>Vision </a:t>
            </a:r>
            <a:r>
              <a:rPr lang="en-GB" b="1" kern="0" dirty="0" smtClean="0">
                <a:solidFill>
                  <a:schemeClr val="bg1"/>
                </a:solidFill>
                <a:effectLst/>
                <a:latin typeface="Calibri" panose="020F0502020204030204" pitchFamily="34" charset="0"/>
                <a:cs typeface="Times New Roman" panose="02020603050405020304" pitchFamily="18" charset="0"/>
              </a:rPr>
              <a:t>Statement</a:t>
            </a:r>
          </a:p>
          <a:p>
            <a:pPr algn="ctr">
              <a:spcAft>
                <a:spcPts val="0"/>
              </a:spcAft>
            </a:pPr>
            <a:endParaRPr lang="en-GB" b="1" kern="0" dirty="0" smtClean="0">
              <a:solidFill>
                <a:schemeClr val="bg1"/>
              </a:solidFill>
              <a:effectLst/>
              <a:latin typeface="Calibri" panose="020F0502020204030204" pitchFamily="34" charset="0"/>
              <a:cs typeface="Times New Roman" panose="02020603050405020304" pitchFamily="18" charset="0"/>
            </a:endParaRPr>
          </a:p>
          <a:p>
            <a:pPr algn="ctr">
              <a:spcAft>
                <a:spcPts val="0"/>
              </a:spcAft>
            </a:pPr>
            <a:r>
              <a:rPr lang="en-US" b="1" i="1" kern="0" dirty="0" smtClean="0">
                <a:solidFill>
                  <a:schemeClr val="bg1"/>
                </a:solidFill>
                <a:latin typeface="Calibri" panose="020F0502020204030204" pitchFamily="34" charset="0"/>
                <a:cs typeface="Times New Roman" panose="02020603050405020304" pitchFamily="18" charset="0"/>
              </a:rPr>
              <a:t>Achieving the Best Together </a:t>
            </a:r>
            <a:endParaRPr lang="en-GB" b="1" i="1" kern="0" dirty="0">
              <a:solidFill>
                <a:schemeClr val="bg1"/>
              </a:solidFill>
              <a:effectLst/>
              <a:latin typeface="Times New Roman" panose="02020603050405020304" pitchFamily="18" charset="0"/>
            </a:endParaRPr>
          </a:p>
          <a:p>
            <a:pPr algn="ctr">
              <a:spcAft>
                <a:spcPts val="0"/>
              </a:spcAft>
            </a:pPr>
            <a:r>
              <a:rPr lang="en-GB"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 </a:t>
            </a:r>
            <a:r>
              <a:rPr lang="en-GB" i="1" dirty="0" smtClean="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b</a:t>
            </a:r>
            <a:r>
              <a:rPr lang="x-none"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y preparing </a:t>
            </a:r>
            <a:r>
              <a:rPr lang="en-GB"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all in our school community </a:t>
            </a:r>
            <a:r>
              <a:rPr lang="x-none"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for fullness of life, reaching their potential, physically, mentally, and emotionally through an appreciation of their spiritual lives inspired by the values of Jesus Christ.   </a:t>
            </a:r>
            <a:r>
              <a:rPr lang="en-GB" i="1" dirty="0">
                <a:solidFill>
                  <a:schemeClr val="bg1"/>
                </a:solidFill>
                <a:effectLst/>
                <a:latin typeface="Gill Sans MT" panose="020B0502020104020203" pitchFamily="34" charset="0"/>
                <a:ea typeface="Times New Roman" panose="02020603050405020304" pitchFamily="18" charset="0"/>
                <a:cs typeface="Times New Roman" panose="02020603050405020304" pitchFamily="18" charset="0"/>
              </a:rPr>
              <a:t>John 10 v10</a:t>
            </a:r>
            <a:endParaRPr lang="en-GB"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Belton C of E Primary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881" y="1858167"/>
            <a:ext cx="609600" cy="609600"/>
          </a:xfrm>
          <a:prstGeom prst="rect">
            <a:avLst/>
          </a:prstGeom>
        </p:spPr>
      </p:pic>
    </p:spTree>
    <p:extLst>
      <p:ext uri="{BB962C8B-B14F-4D97-AF65-F5344CB8AC3E}">
        <p14:creationId xmlns:p14="http://schemas.microsoft.com/office/powerpoint/2010/main" val="220270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6057900" cy="1114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Curriculum Matters</a:t>
            </a:r>
            <a:r>
              <a:rPr lang="en-GB" b="1" dirty="0" smtClean="0"/>
              <a:t/>
            </a:r>
            <a:br>
              <a:rPr lang="en-GB" b="1" dirty="0" smtClean="0"/>
            </a:br>
            <a:r>
              <a:rPr lang="en-US" dirty="0" smtClean="0"/>
              <a:t> </a:t>
            </a:r>
            <a:endParaRPr lang="en-GB" dirty="0"/>
          </a:p>
        </p:txBody>
      </p:sp>
      <p:sp>
        <p:nvSpPr>
          <p:cNvPr id="5" name="Rectangle 4"/>
          <p:cNvSpPr/>
          <p:nvPr/>
        </p:nvSpPr>
        <p:spPr>
          <a:xfrm>
            <a:off x="128587" y="1634847"/>
            <a:ext cx="11858625" cy="5016758"/>
          </a:xfrm>
          <a:prstGeom prst="rect">
            <a:avLst/>
          </a:prstGeom>
        </p:spPr>
        <p:txBody>
          <a:bodyPr wrap="square">
            <a:spAutoFit/>
          </a:bodyPr>
          <a:lstStyle/>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an understanding and appreciation of our national heritage </a:t>
            </a:r>
            <a:endParaRPr lang="en-GB" sz="1600" dirty="0" smtClean="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rPr>
              <a:t>and </a:t>
            </a:r>
            <a:r>
              <a:rPr lang="en-GB" sz="1600" dirty="0">
                <a:ea typeface="Times New Roman" panose="02020603050405020304" pitchFamily="18" charset="0"/>
              </a:rPr>
              <a:t>diverse multi-cultural society.</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Promote an understanding of their bodies in action leading to </a:t>
            </a:r>
            <a:r>
              <a:rPr lang="en-GB" sz="1600" dirty="0" smtClean="0">
                <a:ea typeface="Times New Roman" panose="02020603050405020304" pitchFamily="18" charset="0"/>
              </a:rPr>
              <a:t>positive</a:t>
            </a: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rPr>
              <a:t> </a:t>
            </a:r>
            <a:r>
              <a:rPr lang="en-GB" sz="1600" dirty="0">
                <a:ea typeface="Times New Roman" panose="02020603050405020304" pitchFamily="18" charset="0"/>
              </a:rPr>
              <a:t>attitudes towards a healthy lifestyle</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an understanding of spiritual and moral issues</a:t>
            </a:r>
            <a:r>
              <a:rPr lang="en-GB" sz="1600" dirty="0">
                <a:latin typeface="Comic Sans MS" panose="030F0702030302020204" pitchFamily="66" charset="0"/>
                <a:ea typeface="Times New Roman" panose="02020603050405020304" pitchFamily="18" charset="0"/>
              </a:rPr>
              <a:t>.</a:t>
            </a:r>
            <a:br>
              <a:rPr lang="en-GB" sz="1600" dirty="0">
                <a:latin typeface="Comic Sans MS" panose="030F0702030302020204" pitchFamily="66" charset="0"/>
                <a:ea typeface="Times New Roman" panose="02020603050405020304" pitchFamily="18" charset="0"/>
              </a:rPr>
            </a:br>
            <a:endParaRPr lang="en-GB" sz="1600" dirty="0">
              <a:latin typeface="Arial" panose="020B0604020202020204" pitchFamily="34" charset="0"/>
              <a:ea typeface="Times New Roman" panose="02020603050405020304" pitchFamily="18" charset="0"/>
            </a:endParaRPr>
          </a:p>
          <a:p>
            <a:pPr>
              <a:spcAft>
                <a:spcPts val="0"/>
              </a:spcAft>
            </a:pPr>
            <a:r>
              <a:rPr lang="en-GB" sz="1600" dirty="0">
                <a:ea typeface="Times New Roman" panose="02020603050405020304" pitchFamily="18" charset="0"/>
              </a:rPr>
              <a:t> </a:t>
            </a:r>
          </a:p>
          <a:p>
            <a:pPr>
              <a:spcAft>
                <a:spcPts val="0"/>
              </a:spcAft>
            </a:pPr>
            <a:r>
              <a:rPr lang="en-GB" sz="1600" b="1" i="1" dirty="0"/>
              <a:t>National Curriculum</a:t>
            </a:r>
          </a:p>
          <a:p>
            <a:pPr>
              <a:spcAft>
                <a:spcPts val="0"/>
              </a:spcAft>
            </a:pPr>
            <a:r>
              <a:rPr lang="en-GB" sz="1600" b="1" dirty="0">
                <a:ea typeface="Times New Roman" panose="02020603050405020304" pitchFamily="18" charset="0"/>
              </a:rPr>
              <a:t> </a:t>
            </a: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All classes are taught the appropriate statutory programmes of study for the National Curriculum.</a:t>
            </a:r>
          </a:p>
          <a:p>
            <a:pPr>
              <a:spcAft>
                <a:spcPts val="0"/>
              </a:spcAft>
            </a:pPr>
            <a:r>
              <a:rPr lang="en-GB" sz="1600" dirty="0">
                <a:ea typeface="Times New Roman" panose="02020603050405020304" pitchFamily="18" charset="0"/>
              </a:rPr>
              <a:t> </a:t>
            </a:r>
          </a:p>
          <a:p>
            <a:pPr>
              <a:spcAft>
                <a:spcPts val="0"/>
              </a:spcAft>
            </a:pPr>
            <a:r>
              <a:rPr lang="x-none" sz="1600" dirty="0">
                <a:ea typeface="Times New Roman" panose="02020603050405020304" pitchFamily="18" charset="0"/>
                <a:cs typeface="Times New Roman" panose="02020603050405020304" pitchFamily="18" charset="0"/>
              </a:rPr>
              <a:t>Reception pupils follow the Early Years Foundation Stage.  Children in Years 1 &amp; 2 follow the Key Stage 1 Curriculum.  Children in Years 3, 4</a:t>
            </a:r>
            <a:r>
              <a:rPr lang="en-GB" sz="1600" dirty="0">
                <a:ea typeface="Times New Roman" panose="02020603050405020304" pitchFamily="18" charset="0"/>
                <a:cs typeface="Times New Roman" panose="02020603050405020304" pitchFamily="18" charset="0"/>
              </a:rPr>
              <a:t>, </a:t>
            </a:r>
            <a:r>
              <a:rPr lang="x-none" sz="1600" dirty="0">
                <a:ea typeface="Times New Roman" panose="02020603050405020304" pitchFamily="18" charset="0"/>
                <a:cs typeface="Times New Roman" panose="02020603050405020304" pitchFamily="18" charset="0"/>
              </a:rPr>
              <a:t>5</a:t>
            </a:r>
            <a:r>
              <a:rPr lang="en-GB" sz="1600" dirty="0">
                <a:ea typeface="Times New Roman" panose="02020603050405020304" pitchFamily="18" charset="0"/>
                <a:cs typeface="Times New Roman" panose="02020603050405020304" pitchFamily="18" charset="0"/>
              </a:rPr>
              <a:t> &amp; 6</a:t>
            </a:r>
            <a:r>
              <a:rPr lang="x-none" sz="1600" dirty="0">
                <a:ea typeface="Times New Roman" panose="02020603050405020304" pitchFamily="18" charset="0"/>
                <a:cs typeface="Times New Roman" panose="02020603050405020304" pitchFamily="18" charset="0"/>
              </a:rPr>
              <a:t> follow the Key Stage 2 Curriculum.  </a:t>
            </a:r>
            <a:endParaRPr lang="en-GB" sz="1600" dirty="0">
              <a:ea typeface="Times New Roman" panose="02020603050405020304" pitchFamily="18" charset="0"/>
              <a:cs typeface="Times New Roman" panose="02020603050405020304" pitchFamily="18" charset="0"/>
            </a:endParaRP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Assessment and target setting are well developed from the Early Years Foundation Stage Profiles to Standard Attainment Tasks (SATs) at the end of Year 2 and year 6.  </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All children have targets which are regularly reviewed and monitored in order to assess whether attainment is matching expectations.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1016" y="729336"/>
            <a:ext cx="4124660" cy="3042563"/>
          </a:xfrm>
          <a:prstGeom prst="rect">
            <a:avLst/>
          </a:prstGeom>
        </p:spPr>
      </p:pic>
    </p:spTree>
    <p:extLst>
      <p:ext uri="{BB962C8B-B14F-4D97-AF65-F5344CB8AC3E}">
        <p14:creationId xmlns:p14="http://schemas.microsoft.com/office/powerpoint/2010/main" val="500747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 y="0"/>
            <a:ext cx="6043613" cy="13858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p>
          <a:p>
            <a:r>
              <a:rPr lang="x-none" sz="3600" b="1" dirty="0" smtClean="0">
                <a:latin typeface="Comic Sans MS" panose="030F0702030302020204" pitchFamily="66" charset="0"/>
                <a:ea typeface="Times New Roman" panose="02020603050405020304" pitchFamily="18" charset="0"/>
                <a:cs typeface="Times New Roman" panose="02020603050405020304" pitchFamily="18" charset="0"/>
              </a:rPr>
              <a:t>Religious Education &amp; Collective Worship</a:t>
            </a:r>
            <a:endParaRPr lang="en-GB" sz="36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r>
              <a:rPr lang="en-GB" b="1" dirty="0" smtClean="0"/>
              <a:t/>
            </a:r>
            <a:br>
              <a:rPr lang="en-GB" b="1" dirty="0" smtClean="0"/>
            </a:br>
            <a:r>
              <a:rPr lang="en-US" dirty="0" smtClean="0"/>
              <a:t> </a:t>
            </a:r>
            <a:endParaRPr lang="en-GB" dirty="0"/>
          </a:p>
        </p:txBody>
      </p:sp>
      <p:sp>
        <p:nvSpPr>
          <p:cNvPr id="4" name="Rectangle 3"/>
          <p:cNvSpPr/>
          <p:nvPr/>
        </p:nvSpPr>
        <p:spPr>
          <a:xfrm>
            <a:off x="128588" y="1809084"/>
            <a:ext cx="5915024" cy="4401205"/>
          </a:xfrm>
          <a:prstGeom prst="rect">
            <a:avLst/>
          </a:prstGeom>
        </p:spPr>
        <p:txBody>
          <a:bodyPr wrap="square">
            <a:spAutoFit/>
          </a:bodyPr>
          <a:lstStyle/>
          <a:p>
            <a:pPr>
              <a:spcAft>
                <a:spcPts val="0"/>
              </a:spcAft>
            </a:pPr>
            <a:r>
              <a:rPr lang="en-GB" sz="1600" b="1" dirty="0" smtClean="0">
                <a:ea typeface="Times New Roman" panose="02020603050405020304" pitchFamily="18" charset="0"/>
              </a:rPr>
              <a:t>Collective Worship </a:t>
            </a:r>
          </a:p>
          <a:p>
            <a:pPr>
              <a:spcAft>
                <a:spcPts val="0"/>
              </a:spcAft>
            </a:pPr>
            <a:r>
              <a:rPr lang="en-GB" sz="1600" dirty="0" smtClean="0">
                <a:ea typeface="Times New Roman" panose="02020603050405020304" pitchFamily="18" charset="0"/>
              </a:rPr>
              <a:t>We invite children to take part in daily acts of worship. </a:t>
            </a:r>
            <a:r>
              <a:rPr lang="en-GB" sz="1600" dirty="0">
                <a:ea typeface="Times New Roman" panose="02020603050405020304" pitchFamily="18" charset="0"/>
              </a:rPr>
              <a:t>C</a:t>
            </a:r>
            <a:r>
              <a:rPr lang="en-GB" sz="1600" dirty="0" smtClean="0">
                <a:ea typeface="Times New Roman" panose="02020603050405020304" pitchFamily="18" charset="0"/>
              </a:rPr>
              <a:t>ollective worship provide </a:t>
            </a:r>
            <a:r>
              <a:rPr lang="en-GB" sz="1600" dirty="0">
                <a:ea typeface="Times New Roman" panose="02020603050405020304" pitchFamily="18" charset="0"/>
              </a:rPr>
              <a:t>opportunities for the enhancement of the pupils’ </a:t>
            </a:r>
            <a:r>
              <a:rPr lang="en-GB" sz="1600" dirty="0" smtClean="0">
                <a:ea typeface="Times New Roman" panose="02020603050405020304" pitchFamily="18" charset="0"/>
              </a:rPr>
              <a:t>spiritual</a:t>
            </a:r>
            <a:r>
              <a:rPr lang="en-GB" sz="1600" dirty="0">
                <a:ea typeface="Times New Roman" panose="02020603050405020304" pitchFamily="18" charset="0"/>
              </a:rPr>
              <a:t>, moral, social and cultural development and celebrate and reaffirm the school’s values.  </a:t>
            </a:r>
          </a:p>
          <a:p>
            <a:pPr>
              <a:spcAft>
                <a:spcPts val="0"/>
              </a:spcAft>
            </a:pPr>
            <a:r>
              <a:rPr lang="en-GB" sz="1600" dirty="0">
                <a:ea typeface="Times New Roman" panose="02020603050405020304" pitchFamily="18" charset="0"/>
              </a:rPr>
              <a:t> </a:t>
            </a:r>
          </a:p>
          <a:p>
            <a:pPr>
              <a:spcAft>
                <a:spcPts val="0"/>
              </a:spcAft>
            </a:pPr>
            <a:endParaRPr lang="en-GB" sz="1600" dirty="0" smtClean="0">
              <a:ea typeface="Times New Roman" panose="02020603050405020304" pitchFamily="18" charset="0"/>
            </a:endParaRPr>
          </a:p>
          <a:p>
            <a:pPr>
              <a:spcAft>
                <a:spcPts val="0"/>
              </a:spcAft>
            </a:pPr>
            <a:endParaRPr lang="en-US" sz="1600" b="1" dirty="0" smtClean="0">
              <a:ea typeface="Times New Roman" panose="02020603050405020304" pitchFamily="18" charset="0"/>
            </a:endParaRPr>
          </a:p>
          <a:p>
            <a:pPr>
              <a:spcAft>
                <a:spcPts val="0"/>
              </a:spcAft>
            </a:pPr>
            <a:r>
              <a:rPr lang="en-US" sz="1600" b="1" dirty="0" smtClean="0">
                <a:ea typeface="Times New Roman" panose="02020603050405020304" pitchFamily="18" charset="0"/>
              </a:rPr>
              <a:t>Religious education </a:t>
            </a:r>
            <a:endParaRPr lang="en-GB" sz="1600" b="1" dirty="0" smtClean="0">
              <a:ea typeface="Times New Roman" panose="02020603050405020304" pitchFamily="18" charset="0"/>
            </a:endParaRPr>
          </a:p>
          <a:p>
            <a:r>
              <a:rPr lang="en-GB" sz="1600" dirty="0" smtClean="0">
                <a:ea typeface="Times New Roman" panose="02020603050405020304" pitchFamily="18" charset="0"/>
              </a:rPr>
              <a:t>Our lessons aim to educate children to  celebrate our world diversity and looks at a wide variety of religions and world views</a:t>
            </a:r>
            <a:r>
              <a:rPr lang="en-GB" sz="1600" dirty="0">
                <a:ea typeface="Times New Roman" panose="02020603050405020304" pitchFamily="18" charset="0"/>
              </a:rPr>
              <a:t>. Religious Education teaching is in accordance with the Leicestershire Diocesan Board of Education Syllabus for RE.</a:t>
            </a:r>
          </a:p>
          <a:p>
            <a:endParaRPr lang="en-GB" sz="1600" dirty="0" smtClean="0">
              <a:ea typeface="Times New Roman" panose="02020603050405020304" pitchFamily="18" charset="0"/>
            </a:endParaRPr>
          </a:p>
          <a:p>
            <a:endParaRPr lang="en-GB" sz="1600" dirty="0">
              <a:ea typeface="Times New Roman" panose="02020603050405020304" pitchFamily="18" charset="0"/>
            </a:endParaRPr>
          </a:p>
          <a:p>
            <a:endParaRPr lang="en-GB" sz="1600" dirty="0" smtClean="0">
              <a:ea typeface="Times New Roman" panose="02020603050405020304" pitchFamily="18" charset="0"/>
            </a:endParaRPr>
          </a:p>
          <a:p>
            <a:r>
              <a:rPr lang="en-GB" sz="1200" dirty="0" smtClean="0">
                <a:ea typeface="Times New Roman" panose="02020603050405020304" pitchFamily="18" charset="0"/>
              </a:rPr>
              <a:t>All </a:t>
            </a:r>
            <a:r>
              <a:rPr lang="en-GB" sz="1200" dirty="0">
                <a:ea typeface="Times New Roman" panose="02020603050405020304" pitchFamily="18" charset="0"/>
              </a:rPr>
              <a:t>children attend the </a:t>
            </a:r>
            <a:r>
              <a:rPr lang="en-GB" sz="1200" dirty="0" smtClean="0">
                <a:ea typeface="Times New Roman" panose="02020603050405020304" pitchFamily="18" charset="0"/>
              </a:rPr>
              <a:t>worship </a:t>
            </a:r>
            <a:r>
              <a:rPr lang="en-GB" sz="1200" dirty="0">
                <a:ea typeface="Times New Roman" panose="02020603050405020304" pitchFamily="18" charset="0"/>
              </a:rPr>
              <a:t>unless parents and carers wish otherwise. </a:t>
            </a:r>
            <a:r>
              <a:rPr lang="en-GB" sz="1200" dirty="0" smtClean="0">
                <a:ea typeface="Times New Roman" panose="02020603050405020304" pitchFamily="18" charset="0"/>
              </a:rPr>
              <a:t>Parents </a:t>
            </a:r>
            <a:r>
              <a:rPr lang="en-GB" sz="1200" dirty="0">
                <a:ea typeface="Times New Roman" panose="02020603050405020304" pitchFamily="18" charset="0"/>
              </a:rPr>
              <a:t>and carers have the right to withdraw their child from Religious Education and Collective Worship</a:t>
            </a:r>
            <a:r>
              <a:rPr lang="en-GB" sz="1200" dirty="0" smtClean="0">
                <a:ea typeface="Times New Roman" panose="02020603050405020304" pitchFamily="18" charset="0"/>
              </a:rPr>
              <a:t>.</a:t>
            </a:r>
            <a:endParaRPr lang="en-GB" sz="1200" dirty="0">
              <a:ea typeface="Times New Roman" panose="02020603050405020304" pitchFamily="18" charset="0"/>
            </a:endParaRPr>
          </a:p>
        </p:txBody>
      </p:sp>
      <p:pic>
        <p:nvPicPr>
          <p:cNvPr id="5" name="Picture 4"/>
          <p:cNvPicPr>
            <a:picLocks noChangeAspect="1"/>
          </p:cNvPicPr>
          <p:nvPr/>
        </p:nvPicPr>
        <p:blipFill rotWithShape="1">
          <a:blip r:embed="rId2"/>
          <a:srcRect l="8864" r="5471"/>
          <a:stretch/>
        </p:blipFill>
        <p:spPr>
          <a:xfrm>
            <a:off x="7186612" y="4709060"/>
            <a:ext cx="5005387" cy="2166668"/>
          </a:xfrm>
          <a:prstGeom prst="rect">
            <a:avLst/>
          </a:prstGeom>
        </p:spPr>
      </p:pic>
      <p:pic>
        <p:nvPicPr>
          <p:cNvPr id="8" name="Picture 7"/>
          <p:cNvPicPr>
            <a:picLocks noChangeAspect="1"/>
          </p:cNvPicPr>
          <p:nvPr/>
        </p:nvPicPr>
        <p:blipFill rotWithShape="1">
          <a:blip r:embed="rId3"/>
          <a:srcRect t="9289" b="19370"/>
          <a:stretch/>
        </p:blipFill>
        <p:spPr>
          <a:xfrm>
            <a:off x="7187361" y="0"/>
            <a:ext cx="2295766" cy="1283515"/>
          </a:xfrm>
          <a:prstGeom prst="rect">
            <a:avLst/>
          </a:prstGeom>
        </p:spPr>
      </p:pic>
      <p:pic>
        <p:nvPicPr>
          <p:cNvPr id="6" name="Picture 5"/>
          <p:cNvPicPr>
            <a:picLocks noChangeAspect="1"/>
          </p:cNvPicPr>
          <p:nvPr/>
        </p:nvPicPr>
        <p:blipFill>
          <a:blip r:embed="rId4"/>
          <a:stretch>
            <a:fillRect/>
          </a:stretch>
        </p:blipFill>
        <p:spPr>
          <a:xfrm>
            <a:off x="9467592" y="0"/>
            <a:ext cx="2724408" cy="470906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5960" y="2986481"/>
            <a:ext cx="2291632" cy="1718724"/>
          </a:xfrm>
          <a:prstGeom prst="rect">
            <a:avLst/>
          </a:prstGeom>
        </p:spPr>
      </p:pic>
      <p:pic>
        <p:nvPicPr>
          <p:cNvPr id="1026" name="Picture 2" descr="https://app.weduc.co.uk/get/external/f/id/467e9854471bec2bb3e481829aaace17b86d21336a8636916ad1e15c7f51008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5959" y="1283515"/>
            <a:ext cx="2307167" cy="173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5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3858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p>
          <a:p>
            <a:r>
              <a:rPr lang="en-GB" sz="3600" b="1" dirty="0">
                <a:latin typeface="Comic Sans MS" panose="030F0702030302020204" pitchFamily="66" charset="0"/>
              </a:rPr>
              <a:t>Special Educational Needs and Disability (SEND)</a:t>
            </a:r>
            <a:endParaRPr lang="en-GB" sz="3600" dirty="0">
              <a:latin typeface="Comic Sans MS" panose="030F0702030302020204" pitchFamily="66" charset="0"/>
            </a:endParaRPr>
          </a:p>
          <a:p>
            <a:r>
              <a:rPr lang="en-GB" b="1" dirty="0" smtClean="0"/>
              <a:t/>
            </a:r>
            <a:br>
              <a:rPr lang="en-GB" b="1" dirty="0" smtClean="0"/>
            </a:br>
            <a:r>
              <a:rPr lang="en-US" dirty="0" smtClean="0"/>
              <a:t> </a:t>
            </a:r>
            <a:endParaRPr lang="en-GB" dirty="0"/>
          </a:p>
        </p:txBody>
      </p:sp>
      <p:sp>
        <p:nvSpPr>
          <p:cNvPr id="3" name="Rectangle 2"/>
          <p:cNvSpPr/>
          <p:nvPr/>
        </p:nvSpPr>
        <p:spPr>
          <a:xfrm>
            <a:off x="157162" y="2138125"/>
            <a:ext cx="11544299" cy="3539430"/>
          </a:xfrm>
          <a:prstGeom prst="rect">
            <a:avLst/>
          </a:prstGeom>
        </p:spPr>
        <p:txBody>
          <a:bodyPr wrap="square">
            <a:spAutoFit/>
          </a:bodyPr>
          <a:lstStyle/>
          <a:p>
            <a:pPr>
              <a:spcAft>
                <a:spcPts val="0"/>
              </a:spcAft>
            </a:pPr>
            <a:r>
              <a:rPr lang="en-GB" sz="1600" dirty="0">
                <a:ea typeface="Times New Roman" panose="02020603050405020304" pitchFamily="18" charset="0"/>
              </a:rPr>
              <a:t>At Belton C of E Primary School, we are proud of the support that we give to </a:t>
            </a:r>
            <a:r>
              <a:rPr lang="en-GB" sz="1600" i="1" dirty="0">
                <a:ea typeface="Times New Roman" panose="02020603050405020304" pitchFamily="18" charset="0"/>
              </a:rPr>
              <a:t>all </a:t>
            </a:r>
            <a:r>
              <a:rPr lang="en-GB" sz="1600" dirty="0">
                <a:ea typeface="Times New Roman" panose="02020603050405020304" pitchFamily="18" charset="0"/>
              </a:rPr>
              <a:t>children.  However, for children with special educational needs (SEND) we recognise that it is even more important that their support needs are quickly identified and speedily met.</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Our policy and day-to-day provision for children with SEND is in line with guidelines of the Revised Code of Practice for Special Education Needs 2014 and is approved by the school governors.  Further information or advice can be obtained from the special needs co-ordinator (</a:t>
            </a:r>
            <a:r>
              <a:rPr lang="en-GB" sz="1600" dirty="0" err="1">
                <a:ea typeface="Times New Roman" panose="02020603050405020304" pitchFamily="18" charset="0"/>
              </a:rPr>
              <a:t>SENCo</a:t>
            </a:r>
            <a:r>
              <a:rPr lang="en-GB" sz="1600" dirty="0">
                <a:ea typeface="Times New Roman" panose="02020603050405020304" pitchFamily="18" charset="0"/>
              </a:rPr>
              <a:t>), </a:t>
            </a:r>
            <a:r>
              <a:rPr lang="en-GB" sz="1600" dirty="0" smtClean="0">
                <a:ea typeface="Times New Roman" panose="02020603050405020304" pitchFamily="18" charset="0"/>
              </a:rPr>
              <a:t>Mrs </a:t>
            </a:r>
            <a:r>
              <a:rPr lang="en-GB" sz="1600" dirty="0" err="1" smtClean="0">
                <a:ea typeface="Times New Roman" panose="02020603050405020304" pitchFamily="18" charset="0"/>
              </a:rPr>
              <a:t>Catrin</a:t>
            </a:r>
            <a:r>
              <a:rPr lang="en-GB" sz="1600" dirty="0" smtClean="0">
                <a:ea typeface="Times New Roman" panose="02020603050405020304" pitchFamily="18" charset="0"/>
              </a:rPr>
              <a:t> </a:t>
            </a:r>
            <a:r>
              <a:rPr lang="en-GB" sz="1600" dirty="0" err="1" smtClean="0">
                <a:ea typeface="Times New Roman" panose="02020603050405020304" pitchFamily="18" charset="0"/>
              </a:rPr>
              <a:t>Yendall</a:t>
            </a:r>
            <a:r>
              <a:rPr lang="en-GB" sz="1600" dirty="0" smtClean="0">
                <a:ea typeface="Times New Roman" panose="02020603050405020304" pitchFamily="18" charset="0"/>
              </a:rPr>
              <a:t>.  </a:t>
            </a:r>
            <a:r>
              <a:rPr lang="en-GB" sz="1600" dirty="0">
                <a:ea typeface="Times New Roman" panose="02020603050405020304" pitchFamily="18" charset="0"/>
              </a:rPr>
              <a:t>The school special needs policy and local offer is on the website and is available to parents on request as a paper copy.</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Children who are identified as having special educational needs are given appropriate support as defined by the Code of Practice.  Parents and carers are involved in the process at all times.</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The school has well resourced SEND provision – support staff, equipment and experience of working with children with a variety of special educational needs.  School can readily access help from specialist professionals if required to support the needs of a particular child.  All staff, both teaching and support, </a:t>
            </a:r>
            <a:r>
              <a:rPr lang="en-GB" sz="1600" dirty="0" smtClean="0">
                <a:ea typeface="Times New Roman" panose="02020603050405020304" pitchFamily="18" charset="0"/>
              </a:rPr>
              <a:t>involved in </a:t>
            </a:r>
            <a:r>
              <a:rPr lang="en-GB" sz="1600" dirty="0">
                <a:ea typeface="Times New Roman" panose="02020603050405020304" pitchFamily="18" charset="0"/>
              </a:rPr>
              <a:t>the special needs process, have undergone and continue to access appropriate training.</a:t>
            </a:r>
          </a:p>
        </p:txBody>
      </p:sp>
    </p:spTree>
    <p:extLst>
      <p:ext uri="{BB962C8B-B14F-4D97-AF65-F5344CB8AC3E}">
        <p14:creationId xmlns:p14="http://schemas.microsoft.com/office/powerpoint/2010/main" val="4250427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Behaviour and Discipline </a:t>
            </a:r>
            <a:r>
              <a:rPr lang="en-GB" b="1" dirty="0" smtClean="0"/>
              <a:t/>
            </a:r>
            <a:br>
              <a:rPr lang="en-GB" b="1" dirty="0" smtClean="0"/>
            </a:br>
            <a:r>
              <a:rPr lang="en-US" dirty="0" smtClean="0"/>
              <a:t> </a:t>
            </a:r>
            <a:endParaRPr lang="en-GB" dirty="0"/>
          </a:p>
        </p:txBody>
      </p:sp>
      <p:sp>
        <p:nvSpPr>
          <p:cNvPr id="3" name="Rectangle 2"/>
          <p:cNvSpPr/>
          <p:nvPr/>
        </p:nvSpPr>
        <p:spPr>
          <a:xfrm>
            <a:off x="0" y="1496873"/>
            <a:ext cx="6096000" cy="5078313"/>
          </a:xfrm>
          <a:prstGeom prst="rect">
            <a:avLst/>
          </a:prstGeom>
        </p:spPr>
        <p:txBody>
          <a:bodyPr>
            <a:spAutoFit/>
          </a:bodyPr>
          <a:lstStyle/>
          <a:p>
            <a:r>
              <a:rPr lang="en-US" sz="1400" dirty="0">
                <a:solidFill>
                  <a:srgbClr val="000000"/>
                </a:solidFill>
              </a:rPr>
              <a:t>At Belton C of E Primary School, we believe that school reflects society and plays an important part in developing essential life skills. We expect the children in school to be well behaved and respectful towards one another and towards adults and visitors and to be good ambassadors for our school. We expect our children to treat each other and all adults and visitors to the school with respect and courtesy. We expect that in light of our Christian character and one of our key Christian values that saying sorry and the act of forgiveness are intrinsic in the development of positive </a:t>
            </a:r>
            <a:r>
              <a:rPr lang="en-US" sz="1400" dirty="0" err="1">
                <a:solidFill>
                  <a:srgbClr val="000000"/>
                </a:solidFill>
              </a:rPr>
              <a:t>behaviour</a:t>
            </a:r>
            <a:r>
              <a:rPr lang="en-US" sz="1400" dirty="0">
                <a:solidFill>
                  <a:srgbClr val="000000"/>
                </a:solidFill>
              </a:rPr>
              <a:t>. We say “In this school we are kind and we show respect.”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High standards of </a:t>
            </a:r>
            <a:r>
              <a:rPr lang="en-US" sz="1400" dirty="0" err="1">
                <a:solidFill>
                  <a:srgbClr val="000000"/>
                </a:solidFill>
              </a:rPr>
              <a:t>behaviour</a:t>
            </a:r>
            <a:r>
              <a:rPr lang="en-US" sz="1400" dirty="0">
                <a:solidFill>
                  <a:srgbClr val="000000"/>
                </a:solidFill>
              </a:rPr>
              <a:t> are expected of every child in order to make the school environment a safe, harmonious and effective place for learning. We expect the full support of parents and </a:t>
            </a:r>
            <a:r>
              <a:rPr lang="en-US" sz="1400" dirty="0" err="1">
                <a:solidFill>
                  <a:srgbClr val="000000"/>
                </a:solidFill>
              </a:rPr>
              <a:t>carers</a:t>
            </a:r>
            <a:r>
              <a:rPr lang="en-US" sz="1400" dirty="0">
                <a:solidFill>
                  <a:srgbClr val="000000"/>
                </a:solidFill>
              </a:rPr>
              <a:t> in maintaining these standards. Good </a:t>
            </a:r>
            <a:r>
              <a:rPr lang="en-US" sz="1400" dirty="0" err="1">
                <a:solidFill>
                  <a:srgbClr val="000000"/>
                </a:solidFill>
              </a:rPr>
              <a:t>behaviour</a:t>
            </a:r>
            <a:r>
              <a:rPr lang="en-US" sz="1400" dirty="0">
                <a:solidFill>
                  <a:srgbClr val="000000"/>
                </a:solidFill>
              </a:rPr>
              <a:t> and self-discipline are encouraged and expected and experience shows that praise, positive attitudes and good role models are effective in delivering positive outcomes.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The school has a set of rules which encourage consideration for others and their possessions and are necessary for the safety and well-being of all children and staff. Children are aware of these rules and are expected to positively uphold them – in addition, they are encouraged to produce rules for their own classrooms. </a:t>
            </a:r>
            <a:endParaRPr lang="en-US" sz="1400" dirty="0" smtClean="0">
              <a:solidFill>
                <a:srgbClr val="000000"/>
              </a:solidFill>
            </a:endParaRPr>
          </a:p>
          <a:p>
            <a:endParaRPr lang="en-US" sz="1600" dirty="0">
              <a:solidFill>
                <a:srgbClr val="000000"/>
              </a:solidFill>
            </a:endParaRPr>
          </a:p>
        </p:txBody>
      </p:sp>
      <p:sp>
        <p:nvSpPr>
          <p:cNvPr id="4" name="Rectangle 3"/>
          <p:cNvSpPr/>
          <p:nvPr/>
        </p:nvSpPr>
        <p:spPr>
          <a:xfrm>
            <a:off x="6077479" y="237067"/>
            <a:ext cx="6096000" cy="2893100"/>
          </a:xfrm>
          <a:prstGeom prst="rect">
            <a:avLst/>
          </a:prstGeom>
        </p:spPr>
        <p:txBody>
          <a:bodyPr>
            <a:spAutoFit/>
          </a:bodyPr>
          <a:lstStyle/>
          <a:p>
            <a:r>
              <a:rPr lang="en-US" sz="1400" dirty="0">
                <a:solidFill>
                  <a:srgbClr val="000000"/>
                </a:solidFill>
              </a:rPr>
              <a:t>We have a clearly defined system of sanctions and a step-wise approach to conduct and </a:t>
            </a:r>
            <a:r>
              <a:rPr lang="en-US" sz="1400" dirty="0" err="1">
                <a:solidFill>
                  <a:srgbClr val="000000"/>
                </a:solidFill>
              </a:rPr>
              <a:t>behaviour</a:t>
            </a:r>
            <a:r>
              <a:rPr lang="en-US" sz="1400" dirty="0">
                <a:solidFill>
                  <a:srgbClr val="000000"/>
                </a:solidFill>
              </a:rPr>
              <a:t> issues, so that children are aware of the consequence of their actions and feel that they are treated fairly. Most problems of discipline are dealt with by the class teacher, but where </a:t>
            </a:r>
            <a:r>
              <a:rPr lang="en-US" sz="1400" dirty="0" err="1">
                <a:solidFill>
                  <a:srgbClr val="000000"/>
                </a:solidFill>
              </a:rPr>
              <a:t>misbehaviour</a:t>
            </a:r>
            <a:r>
              <a:rPr lang="en-US" sz="1400" dirty="0">
                <a:solidFill>
                  <a:srgbClr val="000000"/>
                </a:solidFill>
              </a:rPr>
              <a:t> is more serious, the head teacher will be involved.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If persistent or more serious problems regarding discipline occur, parents are informed and their assistance sought. In very serious cases of </a:t>
            </a:r>
            <a:r>
              <a:rPr lang="en-US" sz="1400" dirty="0" err="1">
                <a:solidFill>
                  <a:srgbClr val="000000"/>
                </a:solidFill>
              </a:rPr>
              <a:t>misbehaviour</a:t>
            </a:r>
            <a:r>
              <a:rPr lang="en-US" sz="1400" dirty="0">
                <a:solidFill>
                  <a:srgbClr val="000000"/>
                </a:solidFill>
              </a:rPr>
              <a:t> it may be necessary to exclude a pupil, in consultation with governors and Parents and </a:t>
            </a:r>
            <a:r>
              <a:rPr lang="en-US" sz="1400" dirty="0" err="1">
                <a:solidFill>
                  <a:srgbClr val="000000"/>
                </a:solidFill>
              </a:rPr>
              <a:t>carers</a:t>
            </a:r>
            <a:r>
              <a:rPr lang="en-US" sz="1400" dirty="0">
                <a:solidFill>
                  <a:srgbClr val="000000"/>
                </a:solidFill>
              </a:rPr>
              <a:t>, initially for a short period of time. </a:t>
            </a:r>
            <a:endParaRPr lang="en-US" sz="1400" dirty="0" smtClean="0">
              <a:solidFill>
                <a:srgbClr val="000000"/>
              </a:solidFill>
            </a:endParaRPr>
          </a:p>
          <a:p>
            <a:endParaRPr lang="en-US" sz="1400" dirty="0">
              <a:solidFill>
                <a:srgbClr val="000000"/>
              </a:solidFill>
            </a:endParaRPr>
          </a:p>
          <a:p>
            <a:r>
              <a:rPr lang="en-US" sz="1400" dirty="0">
                <a:solidFill>
                  <a:srgbClr val="000000"/>
                </a:solidFill>
              </a:rPr>
              <a:t>Our ultimate aim is self-discipline and to achieve this we insist on compliance with the </a:t>
            </a:r>
            <a:r>
              <a:rPr lang="en-GB" sz="1400" dirty="0" smtClean="0">
                <a:solidFill>
                  <a:srgbClr val="000000"/>
                </a:solidFill>
              </a:rPr>
              <a:t>school </a:t>
            </a:r>
            <a:r>
              <a:rPr lang="en-GB" sz="1400" dirty="0">
                <a:solidFill>
                  <a:srgbClr val="000000"/>
                </a:solidFill>
              </a:rPr>
              <a:t>rules. </a:t>
            </a:r>
            <a:endParaRPr lang="en-GB" sz="1400" dirty="0"/>
          </a:p>
        </p:txBody>
      </p:sp>
      <p:sp>
        <p:nvSpPr>
          <p:cNvPr id="5" name="Rectangle 4"/>
          <p:cNvSpPr/>
          <p:nvPr/>
        </p:nvSpPr>
        <p:spPr>
          <a:xfrm>
            <a:off x="6242756" y="3251199"/>
            <a:ext cx="5475111" cy="3323987"/>
          </a:xfrm>
          <a:prstGeom prst="rect">
            <a:avLst/>
          </a:prstGeom>
          <a:solidFill>
            <a:schemeClr val="accent2">
              <a:lumMod val="40000"/>
              <a:lumOff val="60000"/>
            </a:schemeClr>
          </a:solidFill>
          <a:ln>
            <a:solidFill>
              <a:schemeClr val="tx1"/>
            </a:solidFill>
          </a:ln>
        </p:spPr>
        <p:txBody>
          <a:bodyPr wrap="square">
            <a:spAutoFit/>
          </a:bodyPr>
          <a:lstStyle/>
          <a:p>
            <a:r>
              <a:rPr lang="en-GB" sz="1400" b="1" dirty="0">
                <a:solidFill>
                  <a:srgbClr val="000000"/>
                </a:solidFill>
              </a:rPr>
              <a:t>Bullying </a:t>
            </a:r>
            <a:endParaRPr lang="en-GB" sz="1400" b="1" dirty="0" smtClean="0">
              <a:solidFill>
                <a:srgbClr val="000000"/>
              </a:solidFill>
            </a:endParaRPr>
          </a:p>
          <a:p>
            <a:endParaRPr lang="en-GB" sz="1400" dirty="0">
              <a:solidFill>
                <a:srgbClr val="000000"/>
              </a:solidFill>
            </a:endParaRPr>
          </a:p>
          <a:p>
            <a:r>
              <a:rPr lang="en-US" sz="1400" i="1" dirty="0">
                <a:solidFill>
                  <a:srgbClr val="000000"/>
                </a:solidFill>
              </a:rPr>
              <a:t>Bullying, in any form, causes much distress to the child involved and is not </a:t>
            </a:r>
            <a:r>
              <a:rPr lang="en-US" sz="1400" i="1" dirty="0" smtClean="0">
                <a:solidFill>
                  <a:srgbClr val="000000"/>
                </a:solidFill>
              </a:rPr>
              <a:t>tolerated </a:t>
            </a:r>
            <a:r>
              <a:rPr lang="en-US" sz="1400" i="1" dirty="0">
                <a:solidFill>
                  <a:srgbClr val="000000"/>
                </a:solidFill>
              </a:rPr>
              <a:t>at Belton C of E Primary School. </a:t>
            </a:r>
            <a:endParaRPr lang="en-US" sz="1400" i="1" dirty="0" smtClean="0">
              <a:solidFill>
                <a:srgbClr val="000000"/>
              </a:solidFill>
            </a:endParaRPr>
          </a:p>
          <a:p>
            <a:endParaRPr lang="en-US" sz="1400" dirty="0">
              <a:solidFill>
                <a:srgbClr val="000000"/>
              </a:solidFill>
            </a:endParaRPr>
          </a:p>
          <a:p>
            <a:r>
              <a:rPr lang="en-US" sz="1400" dirty="0">
                <a:solidFill>
                  <a:srgbClr val="000000"/>
                </a:solidFill>
              </a:rPr>
              <a:t>The Governors and staff have developed a Managing Pupil </a:t>
            </a:r>
            <a:r>
              <a:rPr lang="en-US" sz="1400" dirty="0" err="1">
                <a:solidFill>
                  <a:srgbClr val="000000"/>
                </a:solidFill>
              </a:rPr>
              <a:t>Behaviour</a:t>
            </a:r>
            <a:r>
              <a:rPr lang="en-US" sz="1400" dirty="0">
                <a:solidFill>
                  <a:srgbClr val="000000"/>
                </a:solidFill>
              </a:rPr>
              <a:t> Policy and an Anti-Bullying policy both of which are available on the school website and to parents who request a hard copy from the office. </a:t>
            </a:r>
          </a:p>
          <a:p>
            <a:r>
              <a:rPr lang="en-US" sz="1400" dirty="0">
                <a:solidFill>
                  <a:srgbClr val="000000"/>
                </a:solidFill>
              </a:rPr>
              <a:t>If a child feels that they have been bullied, they should inform one of the staff at school, or their parents/</a:t>
            </a:r>
            <a:r>
              <a:rPr lang="en-US" sz="1400" dirty="0" err="1">
                <a:solidFill>
                  <a:srgbClr val="000000"/>
                </a:solidFill>
              </a:rPr>
              <a:t>carers</a:t>
            </a:r>
            <a:r>
              <a:rPr lang="en-US" sz="1400" dirty="0">
                <a:solidFill>
                  <a:srgbClr val="000000"/>
                </a:solidFill>
              </a:rPr>
              <a:t>. Information will be logged and immediate action taken to deal with the situation. </a:t>
            </a:r>
            <a:endParaRPr lang="en-US" sz="1400" dirty="0" smtClean="0">
              <a:solidFill>
                <a:srgbClr val="000000"/>
              </a:solidFill>
            </a:endParaRPr>
          </a:p>
          <a:p>
            <a:r>
              <a:rPr lang="en-US" sz="1400" dirty="0" smtClean="0">
                <a:solidFill>
                  <a:srgbClr val="000000"/>
                </a:solidFill>
              </a:rPr>
              <a:t>Parents </a:t>
            </a:r>
            <a:r>
              <a:rPr lang="en-US" sz="1400" dirty="0">
                <a:solidFill>
                  <a:srgbClr val="000000"/>
                </a:solidFill>
              </a:rPr>
              <a:t>and </a:t>
            </a:r>
            <a:r>
              <a:rPr lang="en-US" sz="1400" dirty="0" err="1">
                <a:solidFill>
                  <a:srgbClr val="000000"/>
                </a:solidFill>
              </a:rPr>
              <a:t>carers</a:t>
            </a:r>
            <a:r>
              <a:rPr lang="en-US" sz="1400" dirty="0">
                <a:solidFill>
                  <a:srgbClr val="000000"/>
                </a:solidFill>
              </a:rPr>
              <a:t> and children should be reassured to know that all reports of bullying will be taken seriously by the school and acted upon appropriately. </a:t>
            </a:r>
            <a:endParaRPr lang="en-US" sz="1400" dirty="0" smtClean="0">
              <a:solidFill>
                <a:srgbClr val="000000"/>
              </a:solidFill>
            </a:endParaRPr>
          </a:p>
          <a:p>
            <a:endParaRPr lang="en-GB" sz="1400" dirty="0"/>
          </a:p>
        </p:txBody>
      </p:sp>
    </p:spTree>
    <p:extLst>
      <p:ext uri="{BB962C8B-B14F-4D97-AF65-F5344CB8AC3E}">
        <p14:creationId xmlns:p14="http://schemas.microsoft.com/office/powerpoint/2010/main" val="354005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Getting Involved</a:t>
            </a:r>
            <a:r>
              <a:rPr lang="en-GB" b="1" dirty="0" smtClean="0"/>
              <a:t/>
            </a:r>
            <a:br>
              <a:rPr lang="en-GB" b="1" dirty="0" smtClean="0"/>
            </a:br>
            <a:r>
              <a:rPr lang="en-US" dirty="0" smtClean="0"/>
              <a:t> </a:t>
            </a:r>
            <a:endParaRPr lang="en-GB" dirty="0"/>
          </a:p>
        </p:txBody>
      </p:sp>
      <p:sp>
        <p:nvSpPr>
          <p:cNvPr id="3" name="Rectangle 2"/>
          <p:cNvSpPr/>
          <p:nvPr/>
        </p:nvSpPr>
        <p:spPr>
          <a:xfrm>
            <a:off x="119063" y="1225689"/>
            <a:ext cx="5924549" cy="5262979"/>
          </a:xfrm>
          <a:prstGeom prst="rect">
            <a:avLst/>
          </a:prstGeom>
        </p:spPr>
        <p:txBody>
          <a:bodyPr wrap="square">
            <a:spAutoFit/>
          </a:bodyPr>
          <a:lstStyle/>
          <a:p>
            <a:r>
              <a:rPr lang="en-US" sz="1600" b="1" dirty="0" smtClean="0"/>
              <a:t>Friends of Belton (FOB’s):</a:t>
            </a:r>
          </a:p>
          <a:p>
            <a:r>
              <a:rPr lang="en-US" sz="1600" dirty="0" smtClean="0"/>
              <a:t>FOB’s are a group of volunteers made up of parents, grandparents and staff who work together to raise funds for the school. </a:t>
            </a:r>
          </a:p>
          <a:p>
            <a:endParaRPr lang="en-US" sz="1600" dirty="0"/>
          </a:p>
          <a:p>
            <a:r>
              <a:rPr lang="en-US" sz="1600" dirty="0" smtClean="0"/>
              <a:t>These fund have been put towards additional resources for the school, whole school trip to </a:t>
            </a:r>
            <a:r>
              <a:rPr lang="en-US" sz="1600" dirty="0" err="1"/>
              <a:t>T</a:t>
            </a:r>
            <a:r>
              <a:rPr lang="en-US" sz="1600" dirty="0" err="1" smtClean="0"/>
              <a:t>wycross</a:t>
            </a:r>
            <a:r>
              <a:rPr lang="en-US" sz="1600" dirty="0" smtClean="0"/>
              <a:t> Zoo, transport to the pantomime, animal experiences and our year 6 leavers trip plus many more.</a:t>
            </a:r>
          </a:p>
          <a:p>
            <a:endParaRPr lang="en-US" sz="1600" dirty="0"/>
          </a:p>
          <a:p>
            <a:r>
              <a:rPr lang="en-US" sz="1600" dirty="0" smtClean="0"/>
              <a:t>FOB’s usually meet once a term discuss and </a:t>
            </a:r>
            <a:r>
              <a:rPr lang="en-US" sz="1600" dirty="0" err="1" smtClean="0"/>
              <a:t>organise</a:t>
            </a:r>
            <a:r>
              <a:rPr lang="en-US" sz="1600" dirty="0" smtClean="0"/>
              <a:t> any up coming events. Some of the events they have </a:t>
            </a:r>
            <a:r>
              <a:rPr lang="en-US" sz="1600" dirty="0" err="1" smtClean="0"/>
              <a:t>organised</a:t>
            </a:r>
            <a:r>
              <a:rPr lang="en-US" sz="1600" dirty="0" smtClean="0"/>
              <a:t> in the past are as follows: </a:t>
            </a:r>
          </a:p>
          <a:p>
            <a:r>
              <a:rPr lang="en-US" sz="1600" dirty="0" smtClean="0"/>
              <a:t>School Discos</a:t>
            </a:r>
          </a:p>
          <a:p>
            <a:r>
              <a:rPr lang="en-US" sz="1600" dirty="0" smtClean="0"/>
              <a:t>Wreath making </a:t>
            </a:r>
          </a:p>
          <a:p>
            <a:r>
              <a:rPr lang="en-US" sz="1600" dirty="0" smtClean="0"/>
              <a:t>Summer Fete </a:t>
            </a:r>
          </a:p>
          <a:p>
            <a:r>
              <a:rPr lang="en-US" sz="1600" dirty="0" smtClean="0"/>
              <a:t>Bingo evenings</a:t>
            </a:r>
          </a:p>
          <a:p>
            <a:r>
              <a:rPr lang="en-US" sz="1600" dirty="0" smtClean="0"/>
              <a:t>Easter egg hunt </a:t>
            </a:r>
          </a:p>
          <a:p>
            <a:r>
              <a:rPr lang="en-US" sz="1600" dirty="0" smtClean="0"/>
              <a:t>Summer raffle</a:t>
            </a:r>
          </a:p>
          <a:p>
            <a:r>
              <a:rPr lang="en-US" sz="1600" dirty="0" smtClean="0"/>
              <a:t>Matchbox challenge </a:t>
            </a:r>
          </a:p>
          <a:p>
            <a:r>
              <a:rPr lang="en-US" sz="1600" dirty="0" smtClean="0"/>
              <a:t>Plant sale </a:t>
            </a:r>
          </a:p>
          <a:p>
            <a:r>
              <a:rPr lang="en-US" sz="1600" dirty="0" smtClean="0"/>
              <a:t>Tea &amp; cake afternoons </a:t>
            </a:r>
            <a:endParaRPr lang="en-GB" sz="1600" dirty="0"/>
          </a:p>
        </p:txBody>
      </p:sp>
      <p:sp>
        <p:nvSpPr>
          <p:cNvPr id="4" name="Rectangle 3"/>
          <p:cNvSpPr/>
          <p:nvPr/>
        </p:nvSpPr>
        <p:spPr>
          <a:xfrm>
            <a:off x="6043612" y="261749"/>
            <a:ext cx="6219039" cy="7325082"/>
          </a:xfrm>
          <a:prstGeom prst="rect">
            <a:avLst/>
          </a:prstGeom>
        </p:spPr>
        <p:txBody>
          <a:bodyPr wrap="square">
            <a:spAutoFit/>
          </a:bodyPr>
          <a:lstStyle/>
          <a:p>
            <a:r>
              <a:rPr lang="en-GB" sz="1600" dirty="0" smtClean="0">
                <a:solidFill>
                  <a:srgbClr val="000000"/>
                </a:solidFill>
                <a:latin typeface="Calibri" panose="020F0502020204030204" pitchFamily="34" charset="0"/>
              </a:rPr>
              <a:t>Becoming member of the FOB’s team is a great way to get more involved with the school. New members are always welcome.</a:t>
            </a:r>
          </a:p>
          <a:p>
            <a:endParaRPr lang="en-US" dirty="0">
              <a:solidFill>
                <a:srgbClr val="000000"/>
              </a:solidFill>
              <a:latin typeface="Calibri" panose="020F0502020204030204" pitchFamily="34" charset="0"/>
            </a:endParaRPr>
          </a:p>
          <a:p>
            <a:r>
              <a:rPr lang="en-US" sz="1600" b="1" dirty="0" smtClean="0">
                <a:solidFill>
                  <a:srgbClr val="000000"/>
                </a:solidFill>
                <a:latin typeface="Calibri" panose="020F0502020204030204" pitchFamily="34" charset="0"/>
              </a:rPr>
              <a:t>Community partnership:</a:t>
            </a:r>
          </a:p>
          <a:p>
            <a:endParaRPr lang="en-US" sz="1600" b="1" dirty="0" smtClean="0">
              <a:solidFill>
                <a:srgbClr val="000000"/>
              </a:solidFill>
              <a:latin typeface="Calibri" panose="020F0502020204030204" pitchFamily="34" charset="0"/>
            </a:endParaRPr>
          </a:p>
          <a:p>
            <a:r>
              <a:rPr lang="en-US" sz="1600" dirty="0" smtClean="0"/>
              <a:t>Belton </a:t>
            </a:r>
            <a:r>
              <a:rPr lang="en-US" sz="1600" dirty="0"/>
              <a:t>C of E Primary School </a:t>
            </a:r>
            <a:r>
              <a:rPr lang="en-US" sz="1600" dirty="0" smtClean="0"/>
              <a:t>is proud </a:t>
            </a:r>
            <a:r>
              <a:rPr lang="en-US" sz="1600" dirty="0"/>
              <a:t>of the strong links that have been forged between the local community and the school. We also encourage effective home-school links and value the partnerships fostered with parents and </a:t>
            </a:r>
            <a:r>
              <a:rPr lang="en-US" sz="1600" dirty="0" err="1"/>
              <a:t>carers</a:t>
            </a:r>
            <a:r>
              <a:rPr lang="en-US" sz="1600" dirty="0"/>
              <a:t> of children attending the school. </a:t>
            </a:r>
            <a:endParaRPr lang="en-US" sz="1600" dirty="0" smtClean="0"/>
          </a:p>
          <a:p>
            <a:endParaRPr lang="en-US" sz="1600" dirty="0"/>
          </a:p>
          <a:p>
            <a:r>
              <a:rPr lang="en-US" sz="1600" dirty="0"/>
              <a:t>The following are just a few examples of the Community and home-school links that have been developed: </a:t>
            </a:r>
            <a:endParaRPr lang="en-US" sz="1600" dirty="0" smtClean="0"/>
          </a:p>
          <a:p>
            <a:endParaRPr lang="en-GB" dirty="0"/>
          </a:p>
          <a:p>
            <a:pPr marL="285750" indent="-285750">
              <a:buFont typeface="Arial" panose="020B0604020202020204" pitchFamily="34" charset="0"/>
              <a:buChar char="•"/>
            </a:pPr>
            <a:r>
              <a:rPr lang="en-US" sz="1600" dirty="0"/>
              <a:t>Participation in the church Harvest Festival by all children </a:t>
            </a:r>
          </a:p>
          <a:p>
            <a:pPr marL="285750" indent="-285750">
              <a:buFont typeface="Arial" panose="020B0604020202020204" pitchFamily="34" charset="0"/>
              <a:buChar char="•"/>
            </a:pPr>
            <a:r>
              <a:rPr lang="en-US" sz="1600" dirty="0" smtClean="0"/>
              <a:t>A </a:t>
            </a:r>
            <a:r>
              <a:rPr lang="en-US" sz="1600" dirty="0"/>
              <a:t>monthly assembly is held in church </a:t>
            </a:r>
          </a:p>
          <a:p>
            <a:pPr marL="285750" indent="-285750">
              <a:buFont typeface="Arial" panose="020B0604020202020204" pitchFamily="34" charset="0"/>
              <a:buChar char="•"/>
            </a:pPr>
            <a:r>
              <a:rPr lang="en-US" sz="1600" dirty="0" smtClean="0"/>
              <a:t>The children and school are </a:t>
            </a:r>
            <a:r>
              <a:rPr lang="en-US" sz="1600" dirty="0"/>
              <a:t>central to the traditional Maypole dancing ceremony and crowning of the May Queen. (Belton is one of the few villages in the country with a permanent maypole where this tradition continues) </a:t>
            </a:r>
          </a:p>
          <a:p>
            <a:pPr marL="285750" indent="-285750">
              <a:buFont typeface="Arial" panose="020B0604020202020204" pitchFamily="34" charset="0"/>
              <a:buChar char="•"/>
            </a:pPr>
            <a:r>
              <a:rPr lang="en-US" sz="1600" dirty="0" smtClean="0"/>
              <a:t>The </a:t>
            </a:r>
            <a:r>
              <a:rPr lang="en-US" sz="1600" dirty="0"/>
              <a:t>school has excellent links with the successful local playgroup, who visit the school regularly to introduce children to the school environment </a:t>
            </a:r>
            <a:endParaRPr lang="en-US" sz="1600" dirty="0" smtClean="0"/>
          </a:p>
          <a:p>
            <a:pPr marL="285750" indent="-285750">
              <a:buFont typeface="Arial" panose="020B0604020202020204" pitchFamily="34" charset="0"/>
              <a:buChar char="•"/>
            </a:pPr>
            <a:r>
              <a:rPr lang="en-US" sz="1600" dirty="0" smtClean="0"/>
              <a:t>Key </a:t>
            </a:r>
            <a:r>
              <a:rPr lang="en-US" sz="1600" dirty="0"/>
              <a:t>Stage 2 children participate in a Christmas Carol Concert held in </a:t>
            </a:r>
            <a:r>
              <a:rPr lang="en-US" sz="1600" dirty="0" smtClean="0"/>
              <a:t>the </a:t>
            </a:r>
            <a:r>
              <a:rPr lang="en-US" sz="1600" dirty="0"/>
              <a:t>church </a:t>
            </a:r>
            <a:endParaRPr lang="en-US" sz="1600" dirty="0" smtClean="0"/>
          </a:p>
          <a:p>
            <a:pPr marL="285750" indent="-285750">
              <a:buFont typeface="Arial" panose="020B0604020202020204" pitchFamily="34" charset="0"/>
              <a:buChar char="•"/>
            </a:pPr>
            <a:r>
              <a:rPr lang="en-US" sz="1600" dirty="0" smtClean="0"/>
              <a:t>A </a:t>
            </a:r>
            <a:r>
              <a:rPr lang="en-US" sz="1600" dirty="0"/>
              <a:t>coffee morning is held annually in support of Macmillan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b="1" dirty="0">
              <a:solidFill>
                <a:srgbClr val="000000"/>
              </a:solidFill>
              <a:latin typeface="Calibri" panose="020F0502020204030204" pitchFamily="34" charset="0"/>
            </a:endParaRPr>
          </a:p>
          <a:p>
            <a:endParaRPr lang="en-GB" b="1" dirty="0"/>
          </a:p>
        </p:txBody>
      </p:sp>
    </p:spTree>
    <p:extLst>
      <p:ext uri="{BB962C8B-B14F-4D97-AF65-F5344CB8AC3E}">
        <p14:creationId xmlns:p14="http://schemas.microsoft.com/office/powerpoint/2010/main" val="138542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atin typeface="Comic Sans MS" panose="030F0702030302020204" pitchFamily="66" charset="0"/>
              </a:rPr>
              <a:t>How to Apply </a:t>
            </a:r>
            <a:endParaRPr lang="en-GB" sz="3600" dirty="0">
              <a:latin typeface="Comic Sans MS" panose="030F0702030302020204" pitchFamily="66" charset="0"/>
            </a:endParaRPr>
          </a:p>
        </p:txBody>
      </p:sp>
      <p:sp>
        <p:nvSpPr>
          <p:cNvPr id="3" name="Rectangle 2"/>
          <p:cNvSpPr/>
          <p:nvPr/>
        </p:nvSpPr>
        <p:spPr>
          <a:xfrm>
            <a:off x="0" y="1162756"/>
            <a:ext cx="6123963" cy="5262979"/>
          </a:xfrm>
          <a:prstGeom prst="rect">
            <a:avLst/>
          </a:prstGeom>
        </p:spPr>
        <p:txBody>
          <a:bodyPr wrap="square">
            <a:spAutoFit/>
          </a:bodyPr>
          <a:lstStyle/>
          <a:p>
            <a:endParaRPr lang="en-US" sz="1600" dirty="0" smtClean="0"/>
          </a:p>
          <a:p>
            <a:r>
              <a:rPr lang="en-GB" sz="1600" dirty="0" smtClean="0"/>
              <a:t>If you would like to arrange a visit so that you can come and see how wonderful Belton C of E primary School is, Please contact us on</a:t>
            </a:r>
            <a:r>
              <a:rPr lang="en-GB" sz="1600" dirty="0"/>
              <a:t>:</a:t>
            </a:r>
          </a:p>
          <a:p>
            <a:endParaRPr lang="en-GB" sz="1600" dirty="0"/>
          </a:p>
          <a:p>
            <a:r>
              <a:rPr lang="en-GB" sz="1600" dirty="0" smtClean="0"/>
              <a:t>Telephone :01530 222 304</a:t>
            </a:r>
          </a:p>
          <a:p>
            <a:endParaRPr lang="en-GB" sz="1600" dirty="0"/>
          </a:p>
          <a:p>
            <a:r>
              <a:rPr lang="en-GB" sz="1600" dirty="0" smtClean="0"/>
              <a:t>Email: </a:t>
            </a:r>
            <a:r>
              <a:rPr lang="en-GB" sz="1600" dirty="0" smtClean="0">
                <a:hlinkClick r:id="rId2"/>
              </a:rPr>
              <a:t>office@beltonprimary.org</a:t>
            </a:r>
            <a:endParaRPr lang="en-GB" sz="1600" dirty="0" smtClean="0"/>
          </a:p>
          <a:p>
            <a:endParaRPr lang="en-US" sz="1600" dirty="0"/>
          </a:p>
          <a:p>
            <a:r>
              <a:rPr lang="en-US" sz="1600" b="1" dirty="0" smtClean="0"/>
              <a:t>Admissions:</a:t>
            </a:r>
          </a:p>
          <a:p>
            <a:r>
              <a:rPr lang="en-US" sz="1600" dirty="0" smtClean="0"/>
              <a:t>At </a:t>
            </a:r>
            <a:r>
              <a:rPr lang="en-US" sz="1600" dirty="0"/>
              <a:t>Belton C of E Primary School we follow the local authority admissions criteria and applications for places at our school are managed by Leicestershire County Council; the school does not deal with places directly. </a:t>
            </a:r>
            <a:endParaRPr lang="en-US" sz="1600" dirty="0" smtClean="0"/>
          </a:p>
          <a:p>
            <a:endParaRPr lang="en-US" sz="1600" dirty="0"/>
          </a:p>
          <a:p>
            <a:r>
              <a:rPr lang="en-US" sz="1600" dirty="0"/>
              <a:t>Contact by Phone: 01163056684     </a:t>
            </a:r>
            <a:endParaRPr lang="en-US" sz="1600" dirty="0" smtClean="0"/>
          </a:p>
          <a:p>
            <a:endParaRPr lang="en-US" sz="1600" dirty="0" smtClean="0"/>
          </a:p>
          <a:p>
            <a:r>
              <a:rPr lang="en-US" sz="1600" dirty="0" smtClean="0"/>
              <a:t>Email</a:t>
            </a:r>
            <a:r>
              <a:rPr lang="en-US" sz="1600" dirty="0"/>
              <a:t>: </a:t>
            </a:r>
            <a:r>
              <a:rPr lang="en-US" sz="1600" dirty="0" smtClean="0">
                <a:hlinkClick r:id="rId3"/>
              </a:rPr>
              <a:t>admissions@leics.gov.uk</a:t>
            </a:r>
            <a:endParaRPr lang="en-US" sz="1600" dirty="0" smtClean="0"/>
          </a:p>
          <a:p>
            <a:endParaRPr lang="en-US" sz="1600" dirty="0"/>
          </a:p>
          <a:p>
            <a:r>
              <a:rPr lang="en-US" sz="1600" dirty="0"/>
              <a:t>Website: </a:t>
            </a:r>
            <a:r>
              <a:rPr lang="en-US" sz="1600" dirty="0">
                <a:hlinkClick r:id="rId4"/>
              </a:rPr>
              <a:t>https://www.leicestershire.gov.uk/education-and-children/schools-colleges-and-academies/school-admissions/apply-for-a-primary-school-place</a:t>
            </a:r>
            <a:endParaRPr lang="en-US" sz="1600" b="0" i="0" dirty="0">
              <a:effectLst/>
            </a:endParaRPr>
          </a:p>
        </p:txBody>
      </p:sp>
      <p:pic>
        <p:nvPicPr>
          <p:cNvPr id="4" name="Picture 3" descr="1"/>
          <p:cNvPicPr/>
          <p:nvPr/>
        </p:nvPicPr>
        <p:blipFill>
          <a:blip r:embed="rId5">
            <a:extLst>
              <a:ext uri="{28A0092B-C50C-407E-A947-70E740481C1C}">
                <a14:useLocalDpi xmlns:a14="http://schemas.microsoft.com/office/drawing/2010/main" val="0"/>
              </a:ext>
            </a:extLst>
          </a:blip>
          <a:srcRect/>
          <a:stretch>
            <a:fillRect/>
          </a:stretch>
        </p:blipFill>
        <p:spPr bwMode="auto">
          <a:xfrm>
            <a:off x="8531603" y="218235"/>
            <a:ext cx="1248716" cy="1551842"/>
          </a:xfrm>
          <a:prstGeom prst="rect">
            <a:avLst/>
          </a:prstGeom>
          <a:noFill/>
          <a:ln>
            <a:noFill/>
          </a:ln>
        </p:spPr>
      </p:pic>
      <p:pic>
        <p:nvPicPr>
          <p:cNvPr id="5" name="Picture 4"/>
          <p:cNvPicPr>
            <a:picLocks noChangeAspect="1"/>
          </p:cNvPicPr>
          <p:nvPr/>
        </p:nvPicPr>
        <p:blipFill>
          <a:blip r:embed="rId6"/>
          <a:stretch>
            <a:fillRect/>
          </a:stretch>
        </p:blipFill>
        <p:spPr>
          <a:xfrm>
            <a:off x="6345722" y="2051433"/>
            <a:ext cx="5582179" cy="4164809"/>
          </a:xfrm>
          <a:prstGeom prst="rect">
            <a:avLst/>
          </a:prstGeom>
        </p:spPr>
      </p:pic>
    </p:spTree>
    <p:extLst>
      <p:ext uri="{BB962C8B-B14F-4D97-AF65-F5344CB8AC3E}">
        <p14:creationId xmlns:p14="http://schemas.microsoft.com/office/powerpoint/2010/main" val="106036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GB" b="1" dirty="0"/>
              <a:t/>
            </a:r>
            <a:br>
              <a:rPr lang="en-GB" b="1" dirty="0"/>
            </a:br>
            <a:r>
              <a:rPr lang="en-GB" b="1" dirty="0"/>
              <a:t> </a:t>
            </a:r>
            <a:r>
              <a:rPr lang="en-GB" b="1" dirty="0" smtClean="0">
                <a:latin typeface="Comic Sans MS" panose="030F0702030302020204" pitchFamily="66" charset="0"/>
              </a:rPr>
              <a:t>Welcome – 2025/2026 Prospectus </a:t>
            </a:r>
            <a:r>
              <a:rPr lang="en-GB" b="1" dirty="0"/>
              <a:t/>
            </a:r>
            <a:br>
              <a:rPr lang="en-GB" b="1" dirty="0"/>
            </a:br>
            <a:r>
              <a:rPr lang="en-US" dirty="0" smtClean="0"/>
              <a:t> </a:t>
            </a:r>
            <a:endParaRPr lang="en-GB" dirty="0"/>
          </a:p>
        </p:txBody>
      </p:sp>
      <p:pic>
        <p:nvPicPr>
          <p:cNvPr id="5" name="Picture 4" descr="1"/>
          <p:cNvPicPr/>
          <p:nvPr/>
        </p:nvPicPr>
        <p:blipFill>
          <a:blip r:embed="rId4">
            <a:extLst>
              <a:ext uri="{28A0092B-C50C-407E-A947-70E740481C1C}">
                <a14:useLocalDpi xmlns:a14="http://schemas.microsoft.com/office/drawing/2010/main" val="0"/>
              </a:ext>
            </a:extLst>
          </a:blip>
          <a:srcRect/>
          <a:stretch>
            <a:fillRect/>
          </a:stretch>
        </p:blipFill>
        <p:spPr bwMode="auto">
          <a:xfrm>
            <a:off x="10065384" y="260826"/>
            <a:ext cx="1405255" cy="1534160"/>
          </a:xfrm>
          <a:prstGeom prst="rect">
            <a:avLst/>
          </a:prstGeom>
          <a:noFill/>
          <a:ln>
            <a:noFill/>
          </a:ln>
        </p:spPr>
      </p:pic>
      <p:sp>
        <p:nvSpPr>
          <p:cNvPr id="6" name="TextBox 5"/>
          <p:cNvSpPr txBox="1"/>
          <p:nvPr/>
        </p:nvSpPr>
        <p:spPr>
          <a:xfrm>
            <a:off x="0" y="1927904"/>
            <a:ext cx="6515100" cy="4893647"/>
          </a:xfrm>
          <a:prstGeom prst="rect">
            <a:avLst/>
          </a:prstGeom>
          <a:noFill/>
        </p:spPr>
        <p:txBody>
          <a:bodyPr wrap="square" rtlCol="0">
            <a:spAutoFit/>
          </a:bodyPr>
          <a:lstStyle/>
          <a:p>
            <a:r>
              <a:rPr lang="en-GB" b="1" i="1" dirty="0" smtClean="0"/>
              <a:t>School </a:t>
            </a:r>
            <a:r>
              <a:rPr lang="en-GB" b="1" i="1" dirty="0"/>
              <a:t>Name:		</a:t>
            </a:r>
            <a:r>
              <a:rPr lang="en-GB" dirty="0" smtClean="0"/>
              <a:t>Belton </a:t>
            </a:r>
            <a:r>
              <a:rPr lang="en-GB" dirty="0"/>
              <a:t>C of E Primary School</a:t>
            </a:r>
          </a:p>
          <a:p>
            <a:r>
              <a:rPr lang="en-GB" b="1" dirty="0"/>
              <a:t> </a:t>
            </a:r>
            <a:endParaRPr lang="en-GB" dirty="0"/>
          </a:p>
          <a:p>
            <a:r>
              <a:rPr lang="en-GB" b="1" i="1" dirty="0"/>
              <a:t>Address:</a:t>
            </a:r>
            <a:r>
              <a:rPr lang="en-GB" b="1" dirty="0"/>
              <a:t>			</a:t>
            </a:r>
            <a:r>
              <a:rPr lang="en-GB" dirty="0" err="1" smtClean="0"/>
              <a:t>Sadlers</a:t>
            </a:r>
            <a:r>
              <a:rPr lang="en-GB" dirty="0" smtClean="0"/>
              <a:t> </a:t>
            </a:r>
            <a:r>
              <a:rPr lang="en-GB" dirty="0"/>
              <a:t>Wells</a:t>
            </a:r>
          </a:p>
          <a:p>
            <a:r>
              <a:rPr lang="en-GB" dirty="0" smtClean="0"/>
              <a:t>			Belton</a:t>
            </a:r>
            <a:endParaRPr lang="en-GB" dirty="0"/>
          </a:p>
          <a:p>
            <a:r>
              <a:rPr lang="en-GB" dirty="0" smtClean="0"/>
              <a:t>			Loughborough</a:t>
            </a:r>
            <a:endParaRPr lang="en-GB" dirty="0"/>
          </a:p>
          <a:p>
            <a:r>
              <a:rPr lang="en-GB" dirty="0" smtClean="0"/>
              <a:t>			Leicestershire</a:t>
            </a:r>
            <a:endParaRPr lang="en-GB" dirty="0"/>
          </a:p>
          <a:p>
            <a:r>
              <a:rPr lang="en-GB" dirty="0" smtClean="0"/>
              <a:t>			LE12 </a:t>
            </a:r>
            <a:r>
              <a:rPr lang="en-GB" dirty="0"/>
              <a:t>9TS</a:t>
            </a:r>
          </a:p>
          <a:p>
            <a:r>
              <a:rPr lang="en-GB" b="1" dirty="0"/>
              <a:t> </a:t>
            </a:r>
            <a:endParaRPr lang="en-GB" dirty="0"/>
          </a:p>
          <a:p>
            <a:r>
              <a:rPr lang="en-GB" b="1" i="1" dirty="0"/>
              <a:t>Telephone:</a:t>
            </a:r>
            <a:r>
              <a:rPr lang="en-GB" b="1" dirty="0"/>
              <a:t>		</a:t>
            </a:r>
            <a:r>
              <a:rPr lang="en-GB" dirty="0" smtClean="0"/>
              <a:t>01530 222304</a:t>
            </a:r>
          </a:p>
          <a:p>
            <a:endParaRPr lang="en-GB" dirty="0"/>
          </a:p>
          <a:p>
            <a:r>
              <a:rPr lang="en-GB" b="1" dirty="0"/>
              <a:t> </a:t>
            </a:r>
            <a:endParaRPr lang="en-GB" dirty="0"/>
          </a:p>
          <a:p>
            <a:r>
              <a:rPr lang="en-GB" b="1" i="1" dirty="0"/>
              <a:t>E-mail address:</a:t>
            </a:r>
            <a:r>
              <a:rPr lang="en-GB" b="1" dirty="0"/>
              <a:t>		</a:t>
            </a:r>
            <a:r>
              <a:rPr lang="en-GB" dirty="0" smtClean="0">
                <a:hlinkClick r:id="rId5"/>
              </a:rPr>
              <a:t>office@beltonprimary.org</a:t>
            </a:r>
            <a:endParaRPr lang="en-GB" dirty="0" smtClean="0"/>
          </a:p>
          <a:p>
            <a:endParaRPr lang="en-GB" dirty="0"/>
          </a:p>
          <a:p>
            <a:r>
              <a:rPr lang="en-GB" b="1" dirty="0"/>
              <a:t> </a:t>
            </a:r>
            <a:endParaRPr lang="en-GB" dirty="0"/>
          </a:p>
          <a:p>
            <a:r>
              <a:rPr lang="en-GB" b="1" i="1" dirty="0"/>
              <a:t>Website:	</a:t>
            </a:r>
            <a:r>
              <a:rPr lang="en-GB" b="1" dirty="0"/>
              <a:t>	</a:t>
            </a:r>
            <a:r>
              <a:rPr lang="en-GB" b="1" dirty="0" smtClean="0"/>
              <a:t>	</a:t>
            </a:r>
            <a:r>
              <a:rPr lang="en-GB" dirty="0" smtClean="0"/>
              <a:t>www.belton.leics.sch.uk</a:t>
            </a:r>
            <a:endParaRPr lang="en-GB" dirty="0"/>
          </a:p>
          <a:p>
            <a:r>
              <a:rPr lang="en-GB" sz="1200" b="1" dirty="0"/>
              <a:t> </a:t>
            </a:r>
            <a:endParaRPr lang="en-GB" sz="1200" dirty="0"/>
          </a:p>
          <a:p>
            <a:r>
              <a:rPr lang="en-GB" sz="1200" b="1" i="1" dirty="0"/>
              <a:t>				</a:t>
            </a:r>
            <a:endParaRPr lang="en-GB" sz="1200" dirty="0"/>
          </a:p>
          <a:p>
            <a:endParaRPr lang="en-GB" dirty="0"/>
          </a:p>
        </p:txBody>
      </p:sp>
      <p:sp>
        <p:nvSpPr>
          <p:cNvPr id="7" name="TextBox 6"/>
          <p:cNvSpPr txBox="1"/>
          <p:nvPr/>
        </p:nvSpPr>
        <p:spPr>
          <a:xfrm>
            <a:off x="6253210" y="1927904"/>
            <a:ext cx="6043613" cy="5078313"/>
          </a:xfrm>
          <a:prstGeom prst="rect">
            <a:avLst/>
          </a:prstGeom>
          <a:noFill/>
        </p:spPr>
        <p:txBody>
          <a:bodyPr wrap="square" rtlCol="0">
            <a:spAutoFit/>
          </a:bodyPr>
          <a:lstStyle/>
          <a:p>
            <a:r>
              <a:rPr lang="en-GB" b="1" i="1" dirty="0" err="1" smtClean="0"/>
              <a:t>Headteacher</a:t>
            </a:r>
            <a:r>
              <a:rPr lang="en-GB" b="1" i="1" dirty="0" smtClean="0"/>
              <a:t>:</a:t>
            </a:r>
            <a:r>
              <a:rPr lang="en-GB" b="1" dirty="0" smtClean="0"/>
              <a:t>		</a:t>
            </a:r>
            <a:r>
              <a:rPr lang="en-GB" dirty="0" smtClean="0"/>
              <a:t>Miss J Scott</a:t>
            </a:r>
          </a:p>
          <a:p>
            <a:endParaRPr lang="en-GB" dirty="0" smtClean="0"/>
          </a:p>
          <a:p>
            <a:r>
              <a:rPr lang="en-GB" b="1" dirty="0" smtClean="0"/>
              <a:t> </a:t>
            </a:r>
            <a:endParaRPr lang="en-GB" dirty="0" smtClean="0"/>
          </a:p>
          <a:p>
            <a:r>
              <a:rPr lang="en-GB" b="1" i="1" dirty="0" smtClean="0"/>
              <a:t>Chair of Governors:</a:t>
            </a:r>
            <a:r>
              <a:rPr lang="en-GB" b="1" dirty="0"/>
              <a:t>	</a:t>
            </a:r>
            <a:r>
              <a:rPr lang="en-GB" b="1" dirty="0" smtClean="0"/>
              <a:t> </a:t>
            </a:r>
            <a:r>
              <a:rPr lang="en-GB" dirty="0" smtClean="0"/>
              <a:t>Mr </a:t>
            </a:r>
            <a:r>
              <a:rPr lang="en-GB" dirty="0" smtClean="0"/>
              <a:t>J White </a:t>
            </a:r>
            <a:endParaRPr lang="en-GB" dirty="0" smtClean="0"/>
          </a:p>
          <a:p>
            <a:endParaRPr lang="en-GB" dirty="0" smtClean="0"/>
          </a:p>
          <a:p>
            <a:r>
              <a:rPr lang="en-GB" i="1" dirty="0" smtClean="0"/>
              <a:t>					</a:t>
            </a:r>
            <a:endParaRPr lang="en-GB" dirty="0" smtClean="0"/>
          </a:p>
          <a:p>
            <a:r>
              <a:rPr lang="en-GB" b="1" i="1" dirty="0" smtClean="0"/>
              <a:t>Parent Governors</a:t>
            </a:r>
            <a:r>
              <a:rPr lang="en-GB" i="1" dirty="0" smtClean="0"/>
              <a:t>		 </a:t>
            </a:r>
            <a:r>
              <a:rPr lang="en-GB" dirty="0" smtClean="0"/>
              <a:t>Mr </a:t>
            </a:r>
            <a:r>
              <a:rPr lang="en-GB" dirty="0" smtClean="0"/>
              <a:t>G Smith</a:t>
            </a:r>
          </a:p>
          <a:p>
            <a:r>
              <a:rPr lang="en-US" dirty="0"/>
              <a:t>	</a:t>
            </a:r>
            <a:r>
              <a:rPr lang="en-US" dirty="0" smtClean="0"/>
              <a:t>		 </a:t>
            </a:r>
            <a:r>
              <a:rPr lang="en-US" dirty="0" err="1" smtClean="0"/>
              <a:t>Mrs</a:t>
            </a:r>
            <a:r>
              <a:rPr lang="en-US" dirty="0" smtClean="0"/>
              <a:t> R Harrison</a:t>
            </a:r>
            <a:endParaRPr lang="en-GB" dirty="0" smtClean="0"/>
          </a:p>
          <a:p>
            <a:r>
              <a:rPr lang="en-GB" dirty="0" smtClean="0"/>
              <a:t>			 </a:t>
            </a:r>
            <a:endParaRPr lang="en-GB" b="1" i="1" dirty="0"/>
          </a:p>
          <a:p>
            <a:r>
              <a:rPr lang="en-GB" b="1" i="1" dirty="0" smtClean="0"/>
              <a:t>	</a:t>
            </a:r>
            <a:endParaRPr lang="en-GB" dirty="0"/>
          </a:p>
          <a:p>
            <a:r>
              <a:rPr lang="en-GB" b="1" i="1" dirty="0"/>
              <a:t>Type of School:	</a:t>
            </a:r>
            <a:r>
              <a:rPr lang="en-GB" b="1" dirty="0"/>
              <a:t>	</a:t>
            </a:r>
            <a:r>
              <a:rPr lang="en-GB" dirty="0"/>
              <a:t>P</a:t>
            </a:r>
            <a:r>
              <a:rPr lang="en-GB" dirty="0" smtClean="0"/>
              <a:t>rimary </a:t>
            </a:r>
            <a:r>
              <a:rPr lang="en-GB" dirty="0"/>
              <a:t>school for day pupils </a:t>
            </a:r>
          </a:p>
          <a:p>
            <a:r>
              <a:rPr lang="en-GB" dirty="0" smtClean="0"/>
              <a:t>			aged </a:t>
            </a:r>
            <a:r>
              <a:rPr lang="en-GB" dirty="0"/>
              <a:t>4 to 11 </a:t>
            </a:r>
            <a:r>
              <a:rPr lang="en-GB" dirty="0" smtClean="0"/>
              <a:t>years</a:t>
            </a:r>
          </a:p>
          <a:p>
            <a:endParaRPr lang="en-GB" dirty="0"/>
          </a:p>
          <a:p>
            <a:r>
              <a:rPr lang="en-GB" b="1" dirty="0"/>
              <a:t> </a:t>
            </a:r>
            <a:endParaRPr lang="en-GB" dirty="0"/>
          </a:p>
          <a:p>
            <a:r>
              <a:rPr lang="en-GB" b="1" i="1" dirty="0"/>
              <a:t>School Hours:	</a:t>
            </a:r>
            <a:r>
              <a:rPr lang="en-GB" b="1" dirty="0"/>
              <a:t>	</a:t>
            </a:r>
            <a:r>
              <a:rPr lang="en-GB" dirty="0" smtClean="0"/>
              <a:t>8.45 </a:t>
            </a:r>
            <a:r>
              <a:rPr lang="en-GB" dirty="0"/>
              <a:t>am – 12 noon </a:t>
            </a:r>
            <a:endParaRPr lang="en-GB" dirty="0" smtClean="0"/>
          </a:p>
          <a:p>
            <a:r>
              <a:rPr lang="en-GB" dirty="0" smtClean="0"/>
              <a:t>			and </a:t>
            </a:r>
            <a:r>
              <a:rPr lang="en-GB" dirty="0"/>
              <a:t>1 pm – </a:t>
            </a:r>
            <a:r>
              <a:rPr lang="en-GB" dirty="0" smtClean="0"/>
              <a:t>3.10 </a:t>
            </a:r>
            <a:r>
              <a:rPr lang="en-GB" dirty="0"/>
              <a:t>pm</a:t>
            </a:r>
          </a:p>
          <a:p>
            <a:r>
              <a:rPr lang="en-GB" b="1" dirty="0"/>
              <a:t> </a:t>
            </a:r>
            <a:endParaRPr lang="en-GB" dirty="0"/>
          </a:p>
          <a:p>
            <a:endParaRPr lang="en-GB" dirty="0"/>
          </a:p>
        </p:txBody>
      </p:sp>
      <p:pic>
        <p:nvPicPr>
          <p:cNvPr id="2" name="Welcom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0216" y="723106"/>
            <a:ext cx="609600" cy="609600"/>
          </a:xfrm>
          <a:prstGeom prst="rect">
            <a:avLst/>
          </a:prstGeom>
        </p:spPr>
      </p:pic>
    </p:spTree>
    <p:extLst>
      <p:ext uri="{BB962C8B-B14F-4D97-AF65-F5344CB8AC3E}">
        <p14:creationId xmlns:p14="http://schemas.microsoft.com/office/powerpoint/2010/main" val="3722154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365125"/>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Our Staff </a:t>
            </a:r>
            <a:r>
              <a:rPr lang="en-GB" b="1" dirty="0" smtClean="0"/>
              <a:t/>
            </a:r>
            <a:br>
              <a:rPr lang="en-GB" b="1" dirty="0" smtClean="0"/>
            </a:br>
            <a:r>
              <a:rPr lang="en-US" dirty="0" smtClean="0"/>
              <a:t> </a:t>
            </a:r>
            <a:endParaRPr lang="en-GB" dirty="0"/>
          </a:p>
        </p:txBody>
      </p:sp>
      <p:pic>
        <p:nvPicPr>
          <p:cNvPr id="3" name="Picture 2" descr="1"/>
          <p:cNvPicPr/>
          <p:nvPr/>
        </p:nvPicPr>
        <p:blipFill>
          <a:blip r:embed="rId4">
            <a:extLst>
              <a:ext uri="{28A0092B-C50C-407E-A947-70E740481C1C}">
                <a14:useLocalDpi xmlns:a14="http://schemas.microsoft.com/office/drawing/2010/main" val="0"/>
              </a:ext>
            </a:extLst>
          </a:blip>
          <a:srcRect/>
          <a:stretch>
            <a:fillRect/>
          </a:stretch>
        </p:blipFill>
        <p:spPr bwMode="auto">
          <a:xfrm>
            <a:off x="10065384" y="260826"/>
            <a:ext cx="1405255" cy="1534160"/>
          </a:xfrm>
          <a:prstGeom prst="rect">
            <a:avLst/>
          </a:prstGeom>
          <a:noFill/>
          <a:ln>
            <a:noFill/>
          </a:ln>
        </p:spPr>
      </p:pic>
      <p:sp>
        <p:nvSpPr>
          <p:cNvPr id="4" name="TextBox 3"/>
          <p:cNvSpPr txBox="1"/>
          <p:nvPr/>
        </p:nvSpPr>
        <p:spPr>
          <a:xfrm>
            <a:off x="0" y="1794986"/>
            <a:ext cx="6515100" cy="5170646"/>
          </a:xfrm>
          <a:prstGeom prst="rect">
            <a:avLst/>
          </a:prstGeom>
          <a:noFill/>
        </p:spPr>
        <p:txBody>
          <a:bodyPr wrap="square" rtlCol="0">
            <a:spAutoFit/>
          </a:bodyPr>
          <a:lstStyle/>
          <a:p>
            <a:r>
              <a:rPr lang="en-GB" b="1" i="1" dirty="0" err="1"/>
              <a:t>Headteacher</a:t>
            </a:r>
            <a:r>
              <a:rPr lang="en-GB" b="1" i="1" dirty="0"/>
              <a:t>:</a:t>
            </a:r>
            <a:r>
              <a:rPr lang="en-GB" dirty="0"/>
              <a:t>			Miss J Scott </a:t>
            </a:r>
          </a:p>
          <a:p>
            <a:endParaRPr lang="en-GB" dirty="0"/>
          </a:p>
          <a:p>
            <a:r>
              <a:rPr lang="en-GB" b="1" i="1" dirty="0"/>
              <a:t>Deputy Head Teacher:		</a:t>
            </a:r>
            <a:r>
              <a:rPr lang="en-GB" dirty="0"/>
              <a:t>Mrs C </a:t>
            </a:r>
            <a:r>
              <a:rPr lang="en-GB" dirty="0" err="1"/>
              <a:t>Yendall</a:t>
            </a:r>
            <a:endParaRPr lang="en-GB" dirty="0"/>
          </a:p>
          <a:p>
            <a:r>
              <a:rPr lang="en-GB" b="1" i="1" dirty="0"/>
              <a:t>(Head teacher on </a:t>
            </a:r>
            <a:r>
              <a:rPr lang="en-GB" b="1" i="1" dirty="0" smtClean="0"/>
              <a:t>Thursdays</a:t>
            </a:r>
            <a:r>
              <a:rPr lang="en-GB" dirty="0" smtClean="0"/>
              <a:t> </a:t>
            </a:r>
            <a:r>
              <a:rPr lang="en-GB" b="1" i="1" dirty="0" smtClean="0"/>
              <a:t>&amp; </a:t>
            </a:r>
            <a:r>
              <a:rPr lang="en-GB" b="1" i="1" dirty="0"/>
              <a:t>SENCO)</a:t>
            </a:r>
            <a:endParaRPr lang="en-GB" dirty="0"/>
          </a:p>
          <a:p>
            <a:r>
              <a:rPr lang="en-GB" b="1" i="1" dirty="0"/>
              <a:t> </a:t>
            </a:r>
            <a:endParaRPr lang="en-GB" dirty="0"/>
          </a:p>
          <a:p>
            <a:r>
              <a:rPr lang="en-GB" b="1" i="1" dirty="0"/>
              <a:t>Teaching Staff:</a:t>
            </a:r>
            <a:r>
              <a:rPr lang="en-GB" dirty="0"/>
              <a:t>			Mrs E </a:t>
            </a:r>
            <a:r>
              <a:rPr lang="en-GB" dirty="0" err="1"/>
              <a:t>Peczek</a:t>
            </a:r>
            <a:r>
              <a:rPr lang="en-GB" dirty="0"/>
              <a:t> </a:t>
            </a:r>
          </a:p>
          <a:p>
            <a:r>
              <a:rPr lang="en-GB" dirty="0" smtClean="0"/>
              <a:t>				Miss </a:t>
            </a:r>
            <a:r>
              <a:rPr lang="en-GB" dirty="0"/>
              <a:t>A North </a:t>
            </a:r>
          </a:p>
          <a:p>
            <a:r>
              <a:rPr lang="en-GB" dirty="0" smtClean="0"/>
              <a:t>				Mrs </a:t>
            </a:r>
            <a:r>
              <a:rPr lang="en-GB" dirty="0"/>
              <a:t>K </a:t>
            </a:r>
            <a:r>
              <a:rPr lang="en-GB" dirty="0" err="1"/>
              <a:t>Scarcliffe</a:t>
            </a:r>
            <a:r>
              <a:rPr lang="en-GB" dirty="0"/>
              <a:t> </a:t>
            </a:r>
          </a:p>
          <a:p>
            <a:r>
              <a:rPr lang="en-GB" dirty="0"/>
              <a:t>                   </a:t>
            </a:r>
            <a:r>
              <a:rPr lang="en-GB" b="1" i="1" dirty="0" smtClean="0"/>
              <a:t> 			</a:t>
            </a:r>
            <a:r>
              <a:rPr lang="en-GB" dirty="0" smtClean="0"/>
              <a:t>Mrs </a:t>
            </a:r>
            <a:r>
              <a:rPr lang="en-GB" dirty="0"/>
              <a:t>J Ghirardelli</a:t>
            </a:r>
          </a:p>
          <a:p>
            <a:r>
              <a:rPr lang="en-GB" b="1" i="1" dirty="0"/>
              <a:t> </a:t>
            </a:r>
            <a:endParaRPr lang="en-GB" b="1" i="1" dirty="0" smtClean="0"/>
          </a:p>
          <a:p>
            <a:endParaRPr lang="en-GB" dirty="0"/>
          </a:p>
          <a:p>
            <a:r>
              <a:rPr lang="en-GB" b="1" i="1" dirty="0"/>
              <a:t> </a:t>
            </a:r>
            <a:r>
              <a:rPr lang="en-GB" b="1" i="1" dirty="0" smtClean="0"/>
              <a:t>Learning support assistance:	</a:t>
            </a:r>
            <a:r>
              <a:rPr lang="en-GB" dirty="0" smtClean="0"/>
              <a:t>Mrs M Eves-Hopkins</a:t>
            </a:r>
          </a:p>
          <a:p>
            <a:r>
              <a:rPr lang="en-US" dirty="0"/>
              <a:t>	</a:t>
            </a:r>
            <a:r>
              <a:rPr lang="en-US" dirty="0" smtClean="0"/>
              <a:t>			</a:t>
            </a:r>
            <a:r>
              <a:rPr lang="en-US" dirty="0" err="1" smtClean="0"/>
              <a:t>Mrs</a:t>
            </a:r>
            <a:r>
              <a:rPr lang="en-US" dirty="0" smtClean="0"/>
              <a:t> D Jackson </a:t>
            </a:r>
          </a:p>
          <a:p>
            <a:r>
              <a:rPr lang="en-US" dirty="0"/>
              <a:t>	</a:t>
            </a:r>
            <a:r>
              <a:rPr lang="en-US" dirty="0" smtClean="0"/>
              <a:t>			</a:t>
            </a:r>
            <a:r>
              <a:rPr lang="en-US" dirty="0" err="1" smtClean="0"/>
              <a:t>Mrs</a:t>
            </a:r>
            <a:r>
              <a:rPr lang="en-US" dirty="0" smtClean="0"/>
              <a:t> J </a:t>
            </a:r>
            <a:r>
              <a:rPr lang="en-US" dirty="0" err="1" smtClean="0"/>
              <a:t>McClemont</a:t>
            </a:r>
            <a:endParaRPr lang="en-US" dirty="0" smtClean="0"/>
          </a:p>
          <a:p>
            <a:r>
              <a:rPr lang="en-US" dirty="0"/>
              <a:t>	</a:t>
            </a:r>
            <a:r>
              <a:rPr lang="en-US" dirty="0" smtClean="0"/>
              <a:t>			</a:t>
            </a:r>
            <a:r>
              <a:rPr lang="en-US" dirty="0"/>
              <a:t>	</a:t>
            </a:r>
            <a:r>
              <a:rPr lang="en-US" dirty="0" smtClean="0"/>
              <a:t>			</a:t>
            </a:r>
            <a:r>
              <a:rPr lang="en-GB" sz="1200" b="1" dirty="0"/>
              <a:t> </a:t>
            </a:r>
            <a:endParaRPr lang="en-GB" sz="1200" dirty="0"/>
          </a:p>
          <a:p>
            <a:r>
              <a:rPr lang="en-GB" sz="1200" b="1" i="1" dirty="0"/>
              <a:t>				</a:t>
            </a:r>
            <a:endParaRPr lang="en-GB" sz="1200" dirty="0"/>
          </a:p>
          <a:p>
            <a:endParaRPr lang="en-GB" dirty="0"/>
          </a:p>
        </p:txBody>
      </p:sp>
      <p:sp>
        <p:nvSpPr>
          <p:cNvPr id="5" name="TextBox 4"/>
          <p:cNvSpPr txBox="1"/>
          <p:nvPr/>
        </p:nvSpPr>
        <p:spPr>
          <a:xfrm>
            <a:off x="5862637" y="1794986"/>
            <a:ext cx="6329363" cy="5632311"/>
          </a:xfrm>
          <a:prstGeom prst="rect">
            <a:avLst/>
          </a:prstGeom>
          <a:noFill/>
        </p:spPr>
        <p:txBody>
          <a:bodyPr wrap="square" rtlCol="0">
            <a:spAutoFit/>
          </a:bodyPr>
          <a:lstStyle/>
          <a:p>
            <a:r>
              <a:rPr lang="en-GB" b="1" i="1" dirty="0" smtClean="0"/>
              <a:t>Administration officer	</a:t>
            </a:r>
            <a:r>
              <a:rPr lang="en-GB" dirty="0" smtClean="0"/>
              <a:t>	Miss A Mason</a:t>
            </a:r>
          </a:p>
          <a:p>
            <a:endParaRPr lang="en-GB" dirty="0"/>
          </a:p>
          <a:p>
            <a:endParaRPr lang="en-GB" dirty="0" smtClean="0"/>
          </a:p>
          <a:p>
            <a:r>
              <a:rPr lang="en-GB" b="1" i="1" dirty="0" smtClean="0"/>
              <a:t>Premises Officer:			</a:t>
            </a:r>
            <a:r>
              <a:rPr lang="en-GB" dirty="0" smtClean="0"/>
              <a:t>Mr M Peat </a:t>
            </a:r>
          </a:p>
          <a:p>
            <a:endParaRPr lang="en-GB" dirty="0" smtClean="0"/>
          </a:p>
          <a:p>
            <a:endParaRPr lang="en-US" dirty="0"/>
          </a:p>
          <a:p>
            <a:r>
              <a:rPr lang="en-GB" b="1" i="1" dirty="0"/>
              <a:t>Lunchtime Supervisors		</a:t>
            </a:r>
            <a:r>
              <a:rPr lang="en-GB" dirty="0"/>
              <a:t>Mrs L Kay</a:t>
            </a:r>
          </a:p>
          <a:p>
            <a:r>
              <a:rPr lang="en-GB" dirty="0"/>
              <a:t>			</a:t>
            </a:r>
            <a:r>
              <a:rPr lang="en-GB" dirty="0" smtClean="0"/>
              <a:t>	Mrs </a:t>
            </a:r>
            <a:r>
              <a:rPr lang="en-GB" dirty="0"/>
              <a:t>J </a:t>
            </a:r>
            <a:r>
              <a:rPr lang="en-GB" dirty="0" err="1"/>
              <a:t>Lavine</a:t>
            </a:r>
            <a:r>
              <a:rPr lang="en-GB" dirty="0"/>
              <a:t> </a:t>
            </a:r>
          </a:p>
          <a:p>
            <a:r>
              <a:rPr lang="en-GB" dirty="0"/>
              <a:t> </a:t>
            </a:r>
          </a:p>
          <a:p>
            <a:r>
              <a:rPr lang="en-GB" dirty="0"/>
              <a:t> </a:t>
            </a:r>
          </a:p>
          <a:p>
            <a:r>
              <a:rPr lang="en-GB" b="1" i="1" dirty="0"/>
              <a:t>Breakfast Club</a:t>
            </a:r>
            <a:r>
              <a:rPr lang="en-GB" dirty="0"/>
              <a:t>			Mrs J </a:t>
            </a:r>
            <a:r>
              <a:rPr lang="en-GB" dirty="0" err="1" smtClean="0"/>
              <a:t>Lavine</a:t>
            </a:r>
            <a:endParaRPr lang="en-GB" dirty="0" smtClean="0"/>
          </a:p>
          <a:p>
            <a:r>
              <a:rPr lang="en-US" dirty="0"/>
              <a:t>	</a:t>
            </a:r>
            <a:r>
              <a:rPr lang="en-US" dirty="0" smtClean="0"/>
              <a:t>			</a:t>
            </a:r>
            <a:r>
              <a:rPr lang="en-US" dirty="0" err="1" smtClean="0"/>
              <a:t>Mr</a:t>
            </a:r>
            <a:r>
              <a:rPr lang="en-US" dirty="0" smtClean="0"/>
              <a:t> </a:t>
            </a:r>
            <a:r>
              <a:rPr lang="en-US" dirty="0" smtClean="0"/>
              <a:t>M Peat</a:t>
            </a:r>
            <a:endParaRPr lang="en-GB" dirty="0"/>
          </a:p>
          <a:p>
            <a:r>
              <a:rPr lang="en-GB" dirty="0" smtClean="0"/>
              <a:t>				</a:t>
            </a:r>
            <a:endParaRPr lang="en-GB" dirty="0"/>
          </a:p>
          <a:p>
            <a:r>
              <a:rPr lang="en-GB" b="1" i="1" dirty="0"/>
              <a:t>					</a:t>
            </a:r>
            <a:endParaRPr lang="en-GB" dirty="0"/>
          </a:p>
          <a:p>
            <a:r>
              <a:rPr lang="en-GB" dirty="0"/>
              <a:t> </a:t>
            </a:r>
          </a:p>
          <a:p>
            <a:r>
              <a:rPr lang="en-GB" b="1" i="1" dirty="0"/>
              <a:t>School Food Support		</a:t>
            </a:r>
            <a:r>
              <a:rPr lang="en-GB" dirty="0"/>
              <a:t>Operated by </a:t>
            </a:r>
            <a:r>
              <a:rPr lang="en-GB" dirty="0" smtClean="0"/>
              <a:t>LTS Catering 				Mrs </a:t>
            </a:r>
            <a:r>
              <a:rPr lang="en-GB" dirty="0"/>
              <a:t>N Gordon</a:t>
            </a:r>
          </a:p>
          <a:p>
            <a:endParaRPr lang="en-GB" dirty="0" smtClean="0"/>
          </a:p>
          <a:p>
            <a:r>
              <a:rPr lang="en-GB" b="1" dirty="0"/>
              <a:t> </a:t>
            </a:r>
            <a:endParaRPr lang="en-GB" dirty="0"/>
          </a:p>
          <a:p>
            <a:endParaRPr lang="en-GB" dirty="0"/>
          </a:p>
        </p:txBody>
      </p:sp>
      <p:pic>
        <p:nvPicPr>
          <p:cNvPr id="6" name="Our Sta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7459" y="723106"/>
            <a:ext cx="609600" cy="609600"/>
          </a:xfrm>
          <a:prstGeom prst="rect">
            <a:avLst/>
          </a:prstGeom>
        </p:spPr>
      </p:pic>
    </p:spTree>
    <p:extLst>
      <p:ext uri="{BB962C8B-B14F-4D97-AF65-F5344CB8AC3E}">
        <p14:creationId xmlns:p14="http://schemas.microsoft.com/office/powerpoint/2010/main" val="3731731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6019800" cy="1128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Our School  </a:t>
            </a:r>
            <a:r>
              <a:rPr lang="en-GB" b="1" dirty="0" smtClean="0"/>
              <a:t/>
            </a:r>
            <a:br>
              <a:rPr lang="en-GB" b="1" dirty="0" smtClean="0"/>
            </a:br>
            <a:r>
              <a:rPr lang="en-US" dirty="0" smtClean="0"/>
              <a:t> </a:t>
            </a:r>
            <a:endParaRPr lang="en-GB" dirty="0"/>
          </a:p>
        </p:txBody>
      </p:sp>
      <p:sp>
        <p:nvSpPr>
          <p:cNvPr id="6" name="Text Box 7"/>
          <p:cNvSpPr txBox="1">
            <a:spLocks noChangeArrowheads="1"/>
          </p:cNvSpPr>
          <p:nvPr/>
        </p:nvSpPr>
        <p:spPr bwMode="auto">
          <a:xfrm>
            <a:off x="0" y="1983343"/>
            <a:ext cx="5800725" cy="4020026"/>
          </a:xfrm>
          <a:prstGeom prst="rect">
            <a:avLst/>
          </a:prstGeom>
          <a:solidFill>
            <a:srgbClr val="FFFFFF"/>
          </a:solidFill>
          <a:ln w="9525">
            <a:noFill/>
            <a:miter lim="800000"/>
            <a:headEnd/>
            <a:tailEnd/>
          </a:ln>
        </p:spPr>
        <p:txBody>
          <a:bodyPr rot="0" vert="horz" wrap="square" lIns="91440" tIns="45720" rIns="91440" bIns="45720" anchor="t" anchorCtr="0" upright="1">
            <a:noAutofit/>
          </a:bodyPr>
          <a:lstStyle/>
          <a:p>
            <a:pPr algn="ctr">
              <a:spcAft>
                <a:spcPts val="0"/>
              </a:spcAft>
            </a:pPr>
            <a:r>
              <a:rPr lang="en-GB" dirty="0" smtClean="0">
                <a:effectLst/>
                <a:ea typeface="Times New Roman" panose="02020603050405020304" pitchFamily="18" charset="0"/>
              </a:rPr>
              <a:t>Everyone </a:t>
            </a:r>
            <a:r>
              <a:rPr lang="en-GB" dirty="0">
                <a:effectLst/>
                <a:ea typeface="Times New Roman" panose="02020603050405020304" pitchFamily="18" charset="0"/>
              </a:rPr>
              <a:t>at Belton C of E Primary School would like to extend a very warm welcome to you and your child as you enter our </a:t>
            </a:r>
            <a:r>
              <a:rPr lang="en-GB" dirty="0" smtClean="0">
                <a:effectLst/>
                <a:ea typeface="Times New Roman" panose="02020603050405020304" pitchFamily="18" charset="0"/>
              </a:rPr>
              <a:t>school.</a:t>
            </a:r>
            <a:r>
              <a:rPr lang="en-GB" sz="2000" dirty="0">
                <a:ea typeface="Times New Roman" panose="02020603050405020304" pitchFamily="18" charset="0"/>
              </a:rPr>
              <a:t> </a:t>
            </a:r>
            <a:endParaRPr lang="en-GB" sz="2000" dirty="0" smtClean="0">
              <a:ea typeface="Times New Roman" panose="02020603050405020304" pitchFamily="18" charset="0"/>
            </a:endParaRPr>
          </a:p>
          <a:p>
            <a:pPr algn="ctr">
              <a:spcAft>
                <a:spcPts val="0"/>
              </a:spcAft>
            </a:pPr>
            <a:endParaRPr lang="en-GB" sz="2000" dirty="0">
              <a:effectLst/>
              <a:ea typeface="Times New Roman" panose="02020603050405020304" pitchFamily="18" charset="0"/>
            </a:endParaRPr>
          </a:p>
          <a:p>
            <a:pPr algn="ctr">
              <a:spcAft>
                <a:spcPts val="0"/>
              </a:spcAft>
            </a:pPr>
            <a:r>
              <a:rPr lang="en-GB" dirty="0" smtClean="0">
                <a:effectLst/>
                <a:ea typeface="Times New Roman" panose="02020603050405020304" pitchFamily="18" charset="0"/>
              </a:rPr>
              <a:t>This </a:t>
            </a:r>
            <a:r>
              <a:rPr lang="en-GB" dirty="0">
                <a:effectLst/>
                <a:ea typeface="Times New Roman" panose="02020603050405020304" pitchFamily="18" charset="0"/>
              </a:rPr>
              <a:t>prospectus is designed to answer many of the questions that you will undoubtedly have at this time and which will enable your child’s entry into our school to be as happy and productive as possible.  We hope that by outlining our basic philosophy and aspirations for all those who attend Belton C of E Primary School, we will enable you to reflect on your role in supporting your child and make your child’s </a:t>
            </a:r>
            <a:r>
              <a:rPr lang="en-GB" dirty="0" smtClean="0">
                <a:effectLst/>
                <a:ea typeface="Times New Roman" panose="02020603050405020304" pitchFamily="18" charset="0"/>
              </a:rPr>
              <a:t>primary </a:t>
            </a:r>
            <a:r>
              <a:rPr lang="en-GB" dirty="0">
                <a:effectLst/>
                <a:ea typeface="Times New Roman" panose="02020603050405020304" pitchFamily="18" charset="0"/>
              </a:rPr>
              <a:t>years successful</a:t>
            </a:r>
            <a:r>
              <a:rPr lang="en-GB" dirty="0" smtClean="0">
                <a:effectLst/>
                <a:ea typeface="Times New Roman" panose="02020603050405020304" pitchFamily="18" charset="0"/>
              </a:rPr>
              <a:t>!</a:t>
            </a:r>
            <a:endParaRPr lang="en-GB" sz="2000" dirty="0">
              <a:effectLst/>
              <a:ea typeface="Times New Roman" panose="02020603050405020304" pitchFamily="18" charset="0"/>
            </a:endParaRPr>
          </a:p>
        </p:txBody>
      </p:sp>
      <p:sp>
        <p:nvSpPr>
          <p:cNvPr id="7" name="Text Box 8"/>
          <p:cNvSpPr txBox="1">
            <a:spLocks noChangeArrowheads="1"/>
          </p:cNvSpPr>
          <p:nvPr/>
        </p:nvSpPr>
        <p:spPr bwMode="auto">
          <a:xfrm>
            <a:off x="6019800" y="1"/>
            <a:ext cx="6029325" cy="6857999"/>
          </a:xfrm>
          <a:prstGeom prst="rect">
            <a:avLst/>
          </a:prstGeom>
          <a:noFill/>
          <a:ln w="9525">
            <a:noFill/>
            <a:miter lim="800000"/>
            <a:headEnd/>
            <a:tailEnd/>
          </a:ln>
        </p:spPr>
        <p:txBody>
          <a:bodyPr rot="0" vert="horz" wrap="square" lIns="91440" tIns="45720" rIns="91440" bIns="45720" anchor="t" anchorCtr="0" upright="1">
            <a:noAutofit/>
          </a:bodyPr>
          <a:lstStyle/>
          <a:p>
            <a:pPr>
              <a:spcAft>
                <a:spcPts val="0"/>
              </a:spcAft>
            </a:pPr>
            <a:r>
              <a:rPr lang="en-GB" sz="1600" b="1" dirty="0">
                <a:effectLst/>
                <a:ea typeface="Times New Roman" panose="02020603050405020304" pitchFamily="18" charset="0"/>
              </a:rPr>
              <a:t>IS BELTON THE SCHOOL FOR YOUR CHILD?</a:t>
            </a:r>
            <a:endParaRPr lang="en-GB" sz="1600" dirty="0">
              <a:effectLst/>
              <a:ea typeface="Times New Roman" panose="02020603050405020304" pitchFamily="18" charset="0"/>
            </a:endParaRPr>
          </a:p>
          <a:p>
            <a:pPr>
              <a:spcAft>
                <a:spcPts val="0"/>
              </a:spcAft>
            </a:pPr>
            <a:r>
              <a:rPr lang="en-GB" sz="1600" b="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b="1" dirty="0">
                <a:effectLst/>
                <a:ea typeface="Times New Roman" panose="02020603050405020304" pitchFamily="18" charset="0"/>
              </a:rPr>
              <a:t> </a:t>
            </a:r>
            <a:r>
              <a:rPr lang="en-GB" sz="1600" i="1" dirty="0" smtClean="0">
                <a:effectLst/>
                <a:ea typeface="Times New Roman" panose="02020603050405020304" pitchFamily="18" charset="0"/>
              </a:rPr>
              <a:t>“</a:t>
            </a:r>
            <a:r>
              <a:rPr lang="en-GB" sz="1600" i="1" dirty="0">
                <a:effectLst/>
                <a:ea typeface="Times New Roman" panose="02020603050405020304" pitchFamily="18" charset="0"/>
              </a:rPr>
              <a:t>This is a welcoming school. Pupils said that they are happy. They attend well. They enjoy learning across a broad range of subjects. Pupils are well prepared for their next steps in education”</a:t>
            </a:r>
            <a:endParaRPr lang="en-GB" sz="1600" dirty="0">
              <a:effectLst/>
              <a:ea typeface="Times New Roman" panose="02020603050405020304" pitchFamily="18" charset="0"/>
            </a:endParaRPr>
          </a:p>
          <a:p>
            <a:pPr>
              <a:spcAft>
                <a:spcPts val="0"/>
              </a:spcAft>
            </a:pPr>
            <a:r>
              <a:rPr lang="en-GB" sz="1400" i="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400" i="1" dirty="0">
                <a:effectLst/>
                <a:ea typeface="Times New Roman" panose="02020603050405020304" pitchFamily="18" charset="0"/>
              </a:rPr>
              <a:t> </a:t>
            </a:r>
            <a:r>
              <a:rPr lang="en-GB" sz="1400" dirty="0" smtClean="0">
                <a:effectLst/>
                <a:ea typeface="Times New Roman" panose="02020603050405020304" pitchFamily="18" charset="0"/>
              </a:rPr>
              <a:t>The </a:t>
            </a:r>
            <a:r>
              <a:rPr lang="en-GB" sz="1400" dirty="0">
                <a:effectLst/>
                <a:ea typeface="Times New Roman" panose="02020603050405020304" pitchFamily="18" charset="0"/>
              </a:rPr>
              <a:t>extract above is taken from our most recent Ofsted inspection report. </a:t>
            </a:r>
            <a:endParaRPr lang="en-GB" sz="1600" dirty="0">
              <a:effectLst/>
              <a:ea typeface="Times New Roman" panose="02020603050405020304" pitchFamily="18" charset="0"/>
            </a:endParaRPr>
          </a:p>
          <a:p>
            <a:pPr>
              <a:spcAft>
                <a:spcPts val="0"/>
              </a:spcAft>
            </a:pPr>
            <a:r>
              <a:rPr lang="en-GB" sz="1400" dirty="0">
                <a:effectLst/>
                <a:ea typeface="Times New Roman" panose="02020603050405020304" pitchFamily="18" charset="0"/>
              </a:rPr>
              <a:t>(October 2023)</a:t>
            </a:r>
            <a:endParaRPr lang="en-GB" sz="1600" dirty="0">
              <a:effectLst/>
              <a:ea typeface="Times New Roman" panose="02020603050405020304" pitchFamily="18" charset="0"/>
            </a:endParaRPr>
          </a:p>
          <a:p>
            <a:pPr>
              <a:spcAft>
                <a:spcPts val="0"/>
              </a:spcAft>
            </a:pPr>
            <a:r>
              <a:rPr lang="en-GB" sz="1400"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dirty="0">
                <a:effectLst/>
                <a:ea typeface="Times New Roman" panose="02020603050405020304" pitchFamily="18" charset="0"/>
              </a:rPr>
              <a:t> </a:t>
            </a:r>
            <a:r>
              <a:rPr lang="en-GB" sz="1600" dirty="0" smtClean="0">
                <a:effectLst/>
                <a:ea typeface="Times New Roman" panose="02020603050405020304" pitchFamily="18" charset="0"/>
              </a:rPr>
              <a:t>Other </a:t>
            </a:r>
            <a:r>
              <a:rPr lang="en-GB" sz="1600" dirty="0">
                <a:effectLst/>
                <a:ea typeface="Times New Roman" panose="02020603050405020304" pitchFamily="18" charset="0"/>
              </a:rPr>
              <a:t>comments made in the report are outlined below:</a:t>
            </a:r>
          </a:p>
          <a:p>
            <a:pPr>
              <a:spcAft>
                <a:spcPts val="0"/>
              </a:spcAft>
            </a:pPr>
            <a:r>
              <a:rPr lang="en-GB" sz="1600" dirty="0">
                <a:solidFill>
                  <a:srgbClr val="000000"/>
                </a:solidFill>
                <a:effectLst/>
                <a:ea typeface="Times New Roman" panose="02020603050405020304" pitchFamily="18" charset="0"/>
              </a:rPr>
              <a:t>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Pupils know and understand the high expectations that teacher have of their conduct. Pupils behave well. They are respectful towards their peers and adults.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Parents and carers are very positive about the school </a:t>
            </a:r>
          </a:p>
          <a:p>
            <a:pPr marL="342900" lvl="0" indent="-342900">
              <a:spcAft>
                <a:spcPts val="0"/>
              </a:spcAft>
              <a:buFont typeface="Symbol" panose="05050102010706020507" pitchFamily="18" charset="2"/>
              <a:buChar char=""/>
              <a:tabLst>
                <a:tab pos="457200" algn="l"/>
              </a:tabLst>
            </a:pPr>
            <a:r>
              <a:rPr lang="en-GB" sz="1600" dirty="0">
                <a:effectLst/>
                <a:ea typeface="Times New Roman" panose="02020603050405020304" pitchFamily="18" charset="0"/>
              </a:rPr>
              <a:t>Parents describes the school as one that ‘celebrates each unique child and cultivates a love of learning’.</a:t>
            </a:r>
          </a:p>
          <a:p>
            <a:pPr marL="457200">
              <a:spcAft>
                <a:spcPts val="0"/>
              </a:spcAft>
            </a:pPr>
            <a:r>
              <a:rPr lang="en-GB" sz="1400"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x-none" sz="1400" i="1" dirty="0">
                <a:effectLst/>
                <a:ea typeface="Times New Roman" panose="02020603050405020304" pitchFamily="18" charset="0"/>
                <a:cs typeface="Times New Roman" panose="02020603050405020304" pitchFamily="18" charset="0"/>
              </a:rPr>
              <a:t>A copy of the full Ofsted report can be obtained by visiting the Ofsted website (</a:t>
            </a:r>
            <a:r>
              <a:rPr lang="x-none" sz="1400" i="1" u="sng" dirty="0">
                <a:solidFill>
                  <a:srgbClr val="0000FF"/>
                </a:solidFill>
                <a:effectLst/>
                <a:ea typeface="Times New Roman" panose="02020603050405020304" pitchFamily="18" charset="0"/>
                <a:cs typeface="Times New Roman" panose="02020603050405020304" pitchFamily="18" charset="0"/>
                <a:hlinkClick r:id="rId2"/>
              </a:rPr>
              <a:t>www.ofsted.gov.uk</a:t>
            </a:r>
            <a:r>
              <a:rPr lang="x-none" sz="1400" i="1" dirty="0">
                <a:effectLst/>
                <a:ea typeface="Times New Roman" panose="02020603050405020304" pitchFamily="18" charset="0"/>
                <a:cs typeface="Times New Roman" panose="02020603050405020304" pitchFamily="18" charset="0"/>
              </a:rPr>
              <a:t>)</a:t>
            </a:r>
            <a:endParaRPr lang="en-GB" sz="1600" i="1" dirty="0">
              <a:effectLst/>
              <a:ea typeface="Times New Roman" panose="02020603050405020304" pitchFamily="18" charset="0"/>
              <a:cs typeface="Times New Roman" panose="02020603050405020304" pitchFamily="18" charset="0"/>
            </a:endParaRPr>
          </a:p>
          <a:p>
            <a:pPr>
              <a:spcAft>
                <a:spcPts val="0"/>
              </a:spcAft>
            </a:pPr>
            <a:r>
              <a:rPr lang="en-GB" sz="1400" i="1" dirty="0">
                <a:effectLst/>
                <a:ea typeface="Times New Roman" panose="02020603050405020304" pitchFamily="18" charset="0"/>
              </a:rPr>
              <a:t> </a:t>
            </a:r>
            <a:endParaRPr lang="en-GB" sz="1600" dirty="0">
              <a:effectLst/>
              <a:ea typeface="Times New Roman" panose="02020603050405020304" pitchFamily="18" charset="0"/>
            </a:endParaRPr>
          </a:p>
          <a:p>
            <a:pPr>
              <a:spcAft>
                <a:spcPts val="0"/>
              </a:spcAft>
            </a:pPr>
            <a:r>
              <a:rPr lang="en-GB" sz="1600" i="1" dirty="0">
                <a:effectLst/>
                <a:ea typeface="Times New Roman" panose="02020603050405020304" pitchFamily="18" charset="0"/>
              </a:rPr>
              <a:t> </a:t>
            </a:r>
            <a:endParaRPr lang="en-GB" dirty="0">
              <a:effectLst/>
              <a:ea typeface="Times New Roman" panose="02020603050405020304" pitchFamily="18" charset="0"/>
            </a:endParaRPr>
          </a:p>
          <a:p>
            <a:pPr>
              <a:spcAft>
                <a:spcPts val="0"/>
              </a:spcAft>
            </a:pPr>
            <a:r>
              <a:rPr lang="en-GB" sz="1600" dirty="0">
                <a:effectLst/>
                <a:ea typeface="Times New Roman" panose="02020603050405020304" pitchFamily="18" charset="0"/>
              </a:rPr>
              <a:t>We are extremely proud of the outcome of our most recent Ofsted inspection. However, we do encourage you, to undertake your own inspection by visiting the school and allowing us to share our achievements with you personally!  Please contact the head teacher to make arrangements for a visit who will be pleased to show you round and answer any questions you may have</a:t>
            </a:r>
            <a:r>
              <a:rPr lang="en-GB" sz="1600" dirty="0">
                <a:effectLst/>
                <a:latin typeface="Comic Sans MS" panose="030F0702030302020204" pitchFamily="66" charset="0"/>
                <a:ea typeface="Times New Roman" panose="02020603050405020304" pitchFamily="18" charset="0"/>
              </a:rPr>
              <a:t>.</a:t>
            </a:r>
            <a:endParaRPr lang="en-GB"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2214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 y="1347788"/>
            <a:ext cx="6000750" cy="5078313"/>
          </a:xfrm>
          <a:prstGeom prst="rect">
            <a:avLst/>
          </a:prstGeom>
          <a:noFill/>
        </p:spPr>
        <p:txBody>
          <a:bodyPr wrap="square" rtlCol="0">
            <a:spAutoFit/>
          </a:bodyPr>
          <a:lstStyle/>
          <a:p>
            <a:endParaRPr lang="en-GB" sz="1600" dirty="0"/>
          </a:p>
          <a:p>
            <a:pPr marL="285750" lvl="0" indent="-285750">
              <a:buFont typeface="Arial" panose="020B0604020202020204" pitchFamily="34" charset="0"/>
              <a:buChar char="•"/>
            </a:pPr>
            <a:r>
              <a:rPr lang="en-GB" sz="1600" dirty="0"/>
              <a:t>Develop lively, enquiring, healthy minds and independent learners</a:t>
            </a:r>
            <a:br>
              <a:rPr lang="en-GB" sz="1600" dirty="0"/>
            </a:br>
            <a:endParaRPr lang="en-GB" sz="1600" dirty="0"/>
          </a:p>
          <a:p>
            <a:pPr marL="285750" lvl="0" indent="-285750">
              <a:buFont typeface="Arial" panose="020B0604020202020204" pitchFamily="34" charset="0"/>
              <a:buChar char="•"/>
            </a:pPr>
            <a:r>
              <a:rPr lang="en-GB" sz="1600" dirty="0"/>
              <a:t>Develop and extend basic skills and help pupils to understand the importance of those skills and their continuing role throughout their lives</a:t>
            </a:r>
            <a:br>
              <a:rPr lang="en-GB" sz="1600" dirty="0"/>
            </a:br>
            <a:endParaRPr lang="en-GB" sz="1600" dirty="0"/>
          </a:p>
          <a:p>
            <a:pPr marL="285750" lvl="0" indent="-285750">
              <a:buFont typeface="Arial" panose="020B0604020202020204" pitchFamily="34" charset="0"/>
              <a:buChar char="•"/>
            </a:pPr>
            <a:r>
              <a:rPr lang="en-GB" sz="1600" dirty="0"/>
              <a:t>Develop an active partnership between the child, school and home</a:t>
            </a:r>
            <a:br>
              <a:rPr lang="en-GB" sz="1600" dirty="0"/>
            </a:br>
            <a:endParaRPr lang="en-GB" sz="1600" dirty="0"/>
          </a:p>
          <a:p>
            <a:pPr marL="285750" lvl="0" indent="-285750">
              <a:buFont typeface="Arial" panose="020B0604020202020204" pitchFamily="34" charset="0"/>
              <a:buChar char="•"/>
            </a:pPr>
            <a:r>
              <a:rPr lang="en-GB" sz="1600" dirty="0"/>
              <a:t>Recognise, develop and promote individual talents to promote wellbeing and confidence</a:t>
            </a:r>
            <a:br>
              <a:rPr lang="en-GB" sz="1600" dirty="0"/>
            </a:br>
            <a:endParaRPr lang="en-GB" sz="1600" dirty="0"/>
          </a:p>
          <a:p>
            <a:pPr marL="285750" lvl="0" indent="-285750">
              <a:buFont typeface="Arial" panose="020B0604020202020204" pitchFamily="34" charset="0"/>
              <a:buChar char="•"/>
            </a:pPr>
            <a:r>
              <a:rPr lang="en-GB" sz="1600" dirty="0"/>
              <a:t>Help pupils respect and communicate well with others, developing an understanding of spiritual, cultural and moral values and the appreciation of religious life and those ways of life different from their own</a:t>
            </a:r>
            <a:br>
              <a:rPr lang="en-GB" sz="1600" dirty="0"/>
            </a:br>
            <a:endParaRPr lang="en-GB" sz="1600" dirty="0"/>
          </a:p>
          <a:p>
            <a:pPr marL="285750" lvl="0" indent="-285750">
              <a:buFont typeface="Arial" panose="020B0604020202020204" pitchFamily="34" charset="0"/>
              <a:buChar char="•"/>
            </a:pPr>
            <a:r>
              <a:rPr lang="en-GB" sz="1600" dirty="0"/>
              <a:t>Help pupils appreciate the part they can play in society and understand their value and worth</a:t>
            </a:r>
            <a:r>
              <a:rPr lang="en-GB" dirty="0"/>
              <a:t>	</a:t>
            </a:r>
          </a:p>
          <a:p>
            <a:endParaRPr lang="en-GB" dirty="0"/>
          </a:p>
        </p:txBody>
      </p:sp>
      <p:sp>
        <p:nvSpPr>
          <p:cNvPr id="3" name="Title 3"/>
          <p:cNvSpPr txBox="1">
            <a:spLocks/>
          </p:cNvSpPr>
          <p:nvPr/>
        </p:nvSpPr>
        <p:spPr>
          <a:xfrm>
            <a:off x="0" y="0"/>
            <a:ext cx="6057900" cy="1128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b="1" dirty="0" smtClean="0">
                <a:latin typeface="Comic Sans MS" panose="030F0702030302020204" pitchFamily="66" charset="0"/>
              </a:rPr>
              <a:t>We Aim </a:t>
            </a:r>
            <a:r>
              <a:rPr lang="en-GB" b="1" dirty="0">
                <a:latin typeface="Comic Sans MS" panose="030F0702030302020204" pitchFamily="66" charset="0"/>
              </a:rPr>
              <a:t>T</a:t>
            </a:r>
            <a:r>
              <a:rPr lang="en-GB" b="1" dirty="0" smtClean="0">
                <a:latin typeface="Comic Sans MS" panose="030F0702030302020204" pitchFamily="66" charset="0"/>
              </a:rPr>
              <a:t>o</a:t>
            </a:r>
            <a:r>
              <a:rPr lang="en-GB" b="1" dirty="0" smtClean="0"/>
              <a:t/>
            </a:r>
            <a:br>
              <a:rPr lang="en-GB" b="1" dirty="0" smtClean="0"/>
            </a:br>
            <a:r>
              <a:rPr lang="en-US" dirty="0" smtClean="0"/>
              <a:t>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887" y="15184"/>
            <a:ext cx="2876551"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2286000"/>
            <a:ext cx="2876551" cy="22955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4" r="5172"/>
          <a:stretch/>
        </p:blipFill>
        <p:spPr>
          <a:xfrm>
            <a:off x="6343650" y="4561579"/>
            <a:ext cx="2871788" cy="227647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8125"/>
          <a:stretch/>
        </p:blipFill>
        <p:spPr>
          <a:xfrm>
            <a:off x="9215438" y="9525"/>
            <a:ext cx="2819400" cy="22860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094"/>
          <a:stretch/>
        </p:blipFill>
        <p:spPr>
          <a:xfrm>
            <a:off x="9220201" y="2281238"/>
            <a:ext cx="2819400" cy="2286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5438" y="4562476"/>
            <a:ext cx="2824163" cy="2286000"/>
          </a:xfrm>
          <a:prstGeom prst="rect">
            <a:avLst/>
          </a:prstGeom>
        </p:spPr>
      </p:pic>
    </p:spTree>
    <p:extLst>
      <p:ext uri="{BB962C8B-B14F-4D97-AF65-F5344CB8AC3E}">
        <p14:creationId xmlns:p14="http://schemas.microsoft.com/office/powerpoint/2010/main" val="158675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
            <a:ext cx="6057900" cy="11572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The School Environment</a:t>
            </a:r>
            <a:r>
              <a:rPr lang="en-GB" b="1" dirty="0" smtClean="0"/>
              <a:t/>
            </a:r>
            <a:br>
              <a:rPr lang="en-GB" b="1" dirty="0" smtClean="0"/>
            </a:br>
            <a:r>
              <a:rPr lang="en-US" dirty="0" smtClean="0"/>
              <a:t> </a:t>
            </a:r>
            <a:endParaRPr lang="en-GB" dirty="0"/>
          </a:p>
        </p:txBody>
      </p:sp>
      <p:sp>
        <p:nvSpPr>
          <p:cNvPr id="3" name="Rectangle 2"/>
          <p:cNvSpPr/>
          <p:nvPr/>
        </p:nvSpPr>
        <p:spPr>
          <a:xfrm>
            <a:off x="0" y="1102578"/>
            <a:ext cx="6096000" cy="5755422"/>
          </a:xfrm>
          <a:prstGeom prst="rect">
            <a:avLst/>
          </a:prstGeom>
        </p:spPr>
        <p:txBody>
          <a:bodyPr wrap="square">
            <a:spAutoFit/>
          </a:bodyPr>
          <a:lstStyle/>
          <a:p>
            <a:pPr>
              <a:spcAft>
                <a:spcPts val="0"/>
              </a:spcAft>
            </a:pPr>
            <a:endParaRPr lang="en-GB" sz="1600" b="1" kern="0" dirty="0" smtClean="0">
              <a:latin typeface="Times New Roman" panose="02020603050405020304" pitchFamily="18" charset="0"/>
            </a:endParaRPr>
          </a:p>
          <a:p>
            <a:pPr>
              <a:spcAft>
                <a:spcPts val="0"/>
              </a:spcAft>
            </a:pPr>
            <a:r>
              <a:rPr lang="en-GB" sz="1600" dirty="0" smtClean="0">
                <a:ea typeface="Times New Roman" panose="02020603050405020304" pitchFamily="18" charset="0"/>
              </a:rPr>
              <a:t>Belton </a:t>
            </a:r>
            <a:r>
              <a:rPr lang="en-GB" sz="1600" dirty="0">
                <a:ea typeface="Times New Roman" panose="02020603050405020304" pitchFamily="18" charset="0"/>
              </a:rPr>
              <a:t>C of E Primary School was founded in 1843. The present school was built in 1976 and stands within spacious grounds surrounded by open countryside, offering children a pleasant environment in which to play and plenty of space for the many sports activities available at school.</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Two large playground areas are used at playtimes and PE lessons.  </a:t>
            </a:r>
            <a:r>
              <a:rPr lang="en-GB" sz="1600" dirty="0" smtClean="0">
                <a:ea typeface="Times New Roman" panose="02020603050405020304" pitchFamily="18" charset="0"/>
              </a:rPr>
              <a:t>There </a:t>
            </a:r>
            <a:r>
              <a:rPr lang="en-GB" sz="1600" dirty="0">
                <a:ea typeface="Times New Roman" panose="02020603050405020304" pitchFamily="18" charset="0"/>
              </a:rPr>
              <a:t>is an enclosed area for Foundation Stage children.  This is used as an extension to the classroom as we value learning both indoors and outdoors.  </a:t>
            </a:r>
            <a:endParaRPr lang="en-GB" sz="1600" dirty="0" smtClean="0">
              <a:ea typeface="Times New Roman" panose="02020603050405020304" pitchFamily="18" charset="0"/>
            </a:endParaRPr>
          </a:p>
          <a:p>
            <a:pPr>
              <a:spcAft>
                <a:spcPts val="0"/>
              </a:spcAft>
            </a:pPr>
            <a:endParaRPr lang="en-GB" sz="1600" dirty="0">
              <a:ea typeface="Times New Roman" panose="02020603050405020304" pitchFamily="18" charset="0"/>
            </a:endParaRPr>
          </a:p>
          <a:p>
            <a:pPr>
              <a:spcAft>
                <a:spcPts val="0"/>
              </a:spcAft>
            </a:pPr>
            <a:r>
              <a:rPr lang="en-GB" sz="1600" dirty="0" smtClean="0">
                <a:ea typeface="Times New Roman" panose="02020603050405020304" pitchFamily="18" charset="0"/>
              </a:rPr>
              <a:t>A </a:t>
            </a:r>
            <a:r>
              <a:rPr lang="en-GB" sz="1600" dirty="0">
                <a:ea typeface="Times New Roman" panose="02020603050405020304" pitchFamily="18" charset="0"/>
              </a:rPr>
              <a:t>gazebo and amphitheatre further enhance the outdoor learning environment and in keeping with our ethos of promoting healthy living and being active, an adventure playground provides a challenge for older pupils.  There are raised garden beds at the sides of the school where we grow plants and vegetables. The forest school area enhances learning and offers opportunity for interaction with nature at first hand</a:t>
            </a:r>
            <a:r>
              <a:rPr lang="en-GB" sz="1600" dirty="0" smtClean="0">
                <a:ea typeface="Times New Roman" panose="02020603050405020304" pitchFamily="18" charset="0"/>
              </a:rPr>
              <a:t>.</a:t>
            </a:r>
          </a:p>
          <a:p>
            <a:pPr>
              <a:spcAft>
                <a:spcPts val="0"/>
              </a:spcAft>
            </a:pPr>
            <a:endParaRPr lang="en-US" sz="1600" dirty="0">
              <a:ea typeface="Times New Roman" panose="02020603050405020304" pitchFamily="18" charset="0"/>
            </a:endParaRPr>
          </a:p>
          <a:p>
            <a:r>
              <a:rPr lang="en-GB" sz="1600" dirty="0">
                <a:ea typeface="Times New Roman" panose="02020603050405020304" pitchFamily="18" charset="0"/>
              </a:rPr>
              <a:t>There are four classrooms arranged around a large hall.  All classrooms have their own stocks of books and there is a non-fiction library situated in the hall.</a:t>
            </a:r>
          </a:p>
          <a:p>
            <a:pPr>
              <a:spcAft>
                <a:spcPts val="0"/>
              </a:spcAft>
            </a:pPr>
            <a:endParaRPr lang="en-GB" sz="1600" dirty="0">
              <a:ea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46" b="6793"/>
          <a:stretch/>
        </p:blipFill>
        <p:spPr>
          <a:xfrm>
            <a:off x="6083084" y="3658334"/>
            <a:ext cx="2622119" cy="2557463"/>
          </a:xfrm>
          <a:prstGeom prst="rect">
            <a:avLst/>
          </a:prstGeom>
        </p:spPr>
      </p:pic>
      <p:sp>
        <p:nvSpPr>
          <p:cNvPr id="5" name="Rectangle 4"/>
          <p:cNvSpPr/>
          <p:nvPr/>
        </p:nvSpPr>
        <p:spPr>
          <a:xfrm>
            <a:off x="6083084" y="294109"/>
            <a:ext cx="6096000" cy="3046988"/>
          </a:xfrm>
          <a:prstGeom prst="rect">
            <a:avLst/>
          </a:prstGeom>
        </p:spPr>
        <p:txBody>
          <a:bodyPr>
            <a:spAutoFit/>
          </a:bodyPr>
          <a:lstStyle/>
          <a:p>
            <a:pPr>
              <a:spcAft>
                <a:spcPts val="0"/>
              </a:spcAft>
            </a:pPr>
            <a:r>
              <a:rPr lang="en-GB" sz="1600" dirty="0" smtClean="0">
                <a:ea typeface="Times New Roman" panose="02020603050405020304" pitchFamily="18" charset="0"/>
              </a:rPr>
              <a:t>The </a:t>
            </a:r>
            <a:r>
              <a:rPr lang="en-GB" sz="1600" dirty="0">
                <a:ea typeface="Times New Roman" panose="02020603050405020304" pitchFamily="18" charset="0"/>
              </a:rPr>
              <a:t>school benefits from an early year’s area classroom, quiet room, toilets and cloakroom.</a:t>
            </a:r>
          </a:p>
          <a:p>
            <a:pPr>
              <a:spcAft>
                <a:spcPts val="0"/>
              </a:spcAft>
            </a:pPr>
            <a:r>
              <a:rPr lang="en-GB" sz="1600" dirty="0">
                <a:ea typeface="Times New Roman" panose="02020603050405020304" pitchFamily="18" charset="0"/>
              </a:rPr>
              <a:t> </a:t>
            </a:r>
          </a:p>
          <a:p>
            <a:pPr>
              <a:spcAft>
                <a:spcPts val="0"/>
              </a:spcAft>
            </a:pPr>
            <a:r>
              <a:rPr lang="en-GB" sz="1600" dirty="0">
                <a:ea typeface="Times New Roman" panose="02020603050405020304" pitchFamily="18" charset="0"/>
              </a:rPr>
              <a:t>There is a large purpose-built kitchen in the Year 5/6 classroom which serves to extend and enrich aspects of education and encourages healthy eating and food preparation.</a:t>
            </a:r>
          </a:p>
          <a:p>
            <a:pPr>
              <a:spcAft>
                <a:spcPts val="0"/>
              </a:spcAft>
            </a:pPr>
            <a:r>
              <a:rPr lang="en-GB" sz="1600" dirty="0">
                <a:ea typeface="Times New Roman" panose="02020603050405020304" pitchFamily="18" charset="0"/>
              </a:rPr>
              <a:t>Individual classrooms are equipped with interactive whiteboards – a powerful tool for delivering the curriculum</a:t>
            </a:r>
            <a:r>
              <a:rPr lang="en-GB" sz="1600" dirty="0" smtClean="0">
                <a:ea typeface="Times New Roman" panose="02020603050405020304" pitchFamily="18" charset="0"/>
              </a:rPr>
              <a:t>.</a:t>
            </a:r>
          </a:p>
          <a:p>
            <a:pPr>
              <a:spcAft>
                <a:spcPts val="0"/>
              </a:spcAft>
            </a:pPr>
            <a:endParaRPr lang="en-GB" sz="1600" dirty="0" smtClean="0">
              <a:ea typeface="Times New Roman" panose="02020603050405020304" pitchFamily="18" charset="0"/>
            </a:endParaRPr>
          </a:p>
          <a:p>
            <a:pPr>
              <a:spcAft>
                <a:spcPts val="0"/>
              </a:spcAft>
            </a:pPr>
            <a:r>
              <a:rPr lang="en-US" sz="1600" dirty="0"/>
              <a:t>Belton C of E Primary School is a safe, secure environment where self-confidence is promoted and individual success, positive attitudes to learning and excellent </a:t>
            </a:r>
            <a:r>
              <a:rPr lang="en-US" sz="1600" dirty="0" smtClean="0"/>
              <a:t>behavior </a:t>
            </a:r>
            <a:r>
              <a:rPr lang="en-US" sz="1600" dirty="0"/>
              <a:t>and resilience are promoted. </a:t>
            </a:r>
            <a:endParaRPr lang="en-GB" sz="1400" dirty="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2" y="3798827"/>
            <a:ext cx="3038475" cy="2276475"/>
          </a:xfrm>
          <a:prstGeom prst="rect">
            <a:avLst/>
          </a:prstGeom>
        </p:spPr>
      </p:pic>
    </p:spTree>
    <p:extLst>
      <p:ext uri="{BB962C8B-B14F-4D97-AF65-F5344CB8AC3E}">
        <p14:creationId xmlns:p14="http://schemas.microsoft.com/office/powerpoint/2010/main" val="75092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
            <a:ext cx="6057900" cy="11572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The School Day </a:t>
            </a:r>
            <a:r>
              <a:rPr lang="en-GB" b="1" dirty="0" smtClean="0"/>
              <a:t/>
            </a:r>
            <a:br>
              <a:rPr lang="en-GB" b="1" dirty="0" smtClean="0"/>
            </a:br>
            <a:r>
              <a:rPr lang="en-US" dirty="0" smtClean="0"/>
              <a:t> </a:t>
            </a:r>
            <a:endParaRPr lang="en-GB" dirty="0"/>
          </a:p>
        </p:txBody>
      </p:sp>
      <p:sp>
        <p:nvSpPr>
          <p:cNvPr id="3" name="Rectangle 2"/>
          <p:cNvSpPr/>
          <p:nvPr/>
        </p:nvSpPr>
        <p:spPr>
          <a:xfrm>
            <a:off x="0" y="1157289"/>
            <a:ext cx="6057900" cy="6063198"/>
          </a:xfrm>
          <a:prstGeom prst="rect">
            <a:avLst/>
          </a:prstGeom>
        </p:spPr>
        <p:txBody>
          <a:bodyPr wrap="square">
            <a:spAutoFit/>
          </a:bodyPr>
          <a:lstStyle/>
          <a:p>
            <a:r>
              <a:rPr lang="en-US" sz="1600" dirty="0" smtClean="0"/>
              <a:t>Our </a:t>
            </a:r>
            <a:r>
              <a:rPr lang="en-US" sz="1600" dirty="0"/>
              <a:t>school gates open at 8.35 am, with five minutes for the children to make their way into classrooms for 8.40 am </a:t>
            </a:r>
            <a:r>
              <a:rPr lang="en-US" sz="1600" dirty="0" smtClean="0"/>
              <a:t>sharp.</a:t>
            </a:r>
          </a:p>
          <a:p>
            <a:endParaRPr lang="en-US" sz="1600" dirty="0" smtClean="0"/>
          </a:p>
          <a:p>
            <a:r>
              <a:rPr lang="en-US" sz="1600" dirty="0" smtClean="0"/>
              <a:t>Children </a:t>
            </a:r>
            <a:r>
              <a:rPr lang="en-US" sz="1600" dirty="0"/>
              <a:t>have </a:t>
            </a:r>
            <a:r>
              <a:rPr lang="en-US" sz="1600" dirty="0" smtClean="0"/>
              <a:t>break time </a:t>
            </a:r>
            <a:r>
              <a:rPr lang="en-US" sz="1600" dirty="0"/>
              <a:t>10.15am until 10.30 am. </a:t>
            </a:r>
          </a:p>
          <a:p>
            <a:r>
              <a:rPr lang="en-US" sz="1600" dirty="0"/>
              <a:t>Lunchtime runs from 12.00pm until 12.55pm.</a:t>
            </a:r>
          </a:p>
          <a:p>
            <a:r>
              <a:rPr lang="en-US" sz="1600" dirty="0"/>
              <a:t> </a:t>
            </a:r>
          </a:p>
          <a:p>
            <a:r>
              <a:rPr lang="en-US" sz="1600" dirty="0"/>
              <a:t>The school day finishes at 3.10pm.</a:t>
            </a:r>
          </a:p>
          <a:p>
            <a:r>
              <a:rPr lang="en-US" sz="1600" dirty="0"/>
              <a:t> </a:t>
            </a:r>
          </a:p>
          <a:p>
            <a:r>
              <a:rPr lang="en-US" sz="1600" b="1" dirty="0" smtClean="0"/>
              <a:t>Breakfast club and afterschool: </a:t>
            </a:r>
            <a:endParaRPr lang="en-US" sz="1600" b="1" dirty="0"/>
          </a:p>
          <a:p>
            <a:r>
              <a:rPr lang="en-US" sz="1600" dirty="0" smtClean="0"/>
              <a:t>School </a:t>
            </a:r>
            <a:r>
              <a:rPr lang="en-US" sz="1600" dirty="0"/>
              <a:t>staff run a breakfast club from 7.45am until 8.45am Monday to </a:t>
            </a:r>
            <a:r>
              <a:rPr lang="en-US" sz="1600" dirty="0" smtClean="0"/>
              <a:t>Friday</a:t>
            </a:r>
          </a:p>
          <a:p>
            <a:endParaRPr lang="en-US" sz="1600" dirty="0"/>
          </a:p>
          <a:p>
            <a:r>
              <a:rPr lang="en-US" sz="1600" dirty="0"/>
              <a:t>A</a:t>
            </a:r>
            <a:r>
              <a:rPr lang="en-US" sz="1600" dirty="0" smtClean="0"/>
              <a:t>fter </a:t>
            </a:r>
            <a:r>
              <a:rPr lang="en-US" sz="1600" dirty="0"/>
              <a:t>school clubs Tuesday, Wednesday and Thursday, usually until 4.15pm.</a:t>
            </a:r>
          </a:p>
          <a:p>
            <a:r>
              <a:rPr lang="en-US" dirty="0"/>
              <a:t> </a:t>
            </a:r>
            <a:endParaRPr lang="en-US" dirty="0" smtClean="0"/>
          </a:p>
          <a:p>
            <a:r>
              <a:rPr lang="en-GB" sz="1600" b="1" dirty="0"/>
              <a:t>Lunch:</a:t>
            </a:r>
          </a:p>
          <a:p>
            <a:r>
              <a:rPr lang="en-GB" sz="1600" dirty="0">
                <a:solidFill>
                  <a:srgbClr val="000000"/>
                </a:solidFill>
              </a:rPr>
              <a:t>Hot or cold lunch is available throughout the week, children order this with their teacher during registration. </a:t>
            </a:r>
          </a:p>
          <a:p>
            <a:r>
              <a:rPr lang="en-GB" sz="1600" dirty="0">
                <a:solidFill>
                  <a:srgbClr val="000000"/>
                </a:solidFill>
              </a:rPr>
              <a:t>School meals for children in Foundation Stage, Years 1 and 2 are Government funded i.e. free to children in Classes R, 1 and 2.</a:t>
            </a:r>
          </a:p>
          <a:p>
            <a:endParaRPr lang="en-GB" sz="1600" dirty="0">
              <a:solidFill>
                <a:srgbClr val="000000"/>
              </a:solidFill>
            </a:endParaRPr>
          </a:p>
          <a:p>
            <a:r>
              <a:rPr lang="en-US" sz="1600" dirty="0">
                <a:solidFill>
                  <a:srgbClr val="000000"/>
                </a:solidFill>
              </a:rPr>
              <a:t>Children in </a:t>
            </a:r>
            <a:r>
              <a:rPr lang="en-US" sz="1600" dirty="0" smtClean="0">
                <a:solidFill>
                  <a:srgbClr val="000000"/>
                </a:solidFill>
              </a:rPr>
              <a:t>Years </a:t>
            </a:r>
            <a:r>
              <a:rPr lang="en-US" sz="1600" dirty="0">
                <a:solidFill>
                  <a:srgbClr val="000000"/>
                </a:solidFill>
              </a:rPr>
              <a:t>3, 4,5 and 6 can have school lunches at the cost of £2.65 per day.</a:t>
            </a:r>
            <a:endParaRPr lang="en-GB" sz="1600" dirty="0">
              <a:solidFill>
                <a:srgbClr val="000000"/>
              </a:solidFill>
            </a:endParaRPr>
          </a:p>
          <a:p>
            <a:endParaRPr lang="en-US" dirty="0"/>
          </a:p>
        </p:txBody>
      </p:sp>
      <p:sp>
        <p:nvSpPr>
          <p:cNvPr id="6" name="Rectangle 5"/>
          <p:cNvSpPr/>
          <p:nvPr/>
        </p:nvSpPr>
        <p:spPr>
          <a:xfrm>
            <a:off x="6133401" y="74675"/>
            <a:ext cx="5857875" cy="6617196"/>
          </a:xfrm>
          <a:prstGeom prst="rect">
            <a:avLst/>
          </a:prstGeom>
        </p:spPr>
        <p:txBody>
          <a:bodyPr wrap="square">
            <a:spAutoFit/>
          </a:bodyPr>
          <a:lstStyle/>
          <a:p>
            <a:r>
              <a:rPr lang="en-GB" sz="1600" b="1" dirty="0" smtClean="0"/>
              <a:t>Free School Meals:</a:t>
            </a:r>
          </a:p>
          <a:p>
            <a:r>
              <a:rPr lang="en-GB" sz="1600" dirty="0" smtClean="0"/>
              <a:t>Free school meals Application forms for free school meals are available on request from the school office or online: </a:t>
            </a:r>
            <a:r>
              <a:rPr lang="en-GB" sz="1600" dirty="0" smtClean="0">
                <a:hlinkClick r:id="rId2"/>
              </a:rPr>
              <a:t>https</a:t>
            </a:r>
            <a:r>
              <a:rPr lang="en-GB" sz="1600" dirty="0">
                <a:hlinkClick r:id="rId2"/>
              </a:rPr>
              <a:t>://</a:t>
            </a:r>
            <a:r>
              <a:rPr lang="en-GB" sz="1600" dirty="0" smtClean="0">
                <a:hlinkClick r:id="rId2"/>
              </a:rPr>
              <a:t>www.leicestershire.gov.uk/education-and-children/social-care-and-supporting-families/free-school-meals</a:t>
            </a:r>
            <a:endParaRPr lang="en-GB" sz="1600" dirty="0" smtClean="0"/>
          </a:p>
          <a:p>
            <a:endParaRPr lang="en-GB" sz="1600" dirty="0" smtClean="0"/>
          </a:p>
          <a:p>
            <a:r>
              <a:rPr lang="en-GB" sz="1600" dirty="0" smtClean="0"/>
              <a:t>These are available to any family whose income is below £16,190 per year. Although meals for all infants are now Government funded, we would still ask you to complete the application if you fall into this category.</a:t>
            </a:r>
          </a:p>
          <a:p>
            <a:endParaRPr lang="en-GB" sz="1600" dirty="0" smtClean="0"/>
          </a:p>
          <a:p>
            <a:r>
              <a:rPr lang="en-GB" sz="1600" b="1" dirty="0" smtClean="0"/>
              <a:t>Milk:</a:t>
            </a:r>
          </a:p>
          <a:p>
            <a:r>
              <a:rPr lang="en-GB" sz="1600" dirty="0" smtClean="0"/>
              <a:t>Children under 5 are entitled to free milk and older children in school may purchase it. If you wish your child to have milk at break, please order it from the </a:t>
            </a:r>
            <a:r>
              <a:rPr lang="en-GB" sz="1600" dirty="0" err="1"/>
              <a:t>C</a:t>
            </a:r>
            <a:r>
              <a:rPr lang="en-GB" sz="1600" dirty="0" err="1" smtClean="0"/>
              <a:t>oolmilk</a:t>
            </a:r>
            <a:r>
              <a:rPr lang="en-GB" sz="1600" dirty="0" smtClean="0"/>
              <a:t> website</a:t>
            </a:r>
          </a:p>
          <a:p>
            <a:r>
              <a:rPr lang="en-GB" sz="1600" dirty="0" smtClean="0">
                <a:hlinkClick r:id="rId3"/>
              </a:rPr>
              <a:t>https</a:t>
            </a:r>
            <a:r>
              <a:rPr lang="en-GB" sz="1600" dirty="0">
                <a:hlinkClick r:id="rId3"/>
              </a:rPr>
              <a:t>://www.coolmilk.com</a:t>
            </a:r>
            <a:r>
              <a:rPr lang="en-GB" sz="1600" dirty="0" smtClean="0">
                <a:hlinkClick r:id="rId3"/>
              </a:rPr>
              <a:t>/</a:t>
            </a:r>
            <a:endParaRPr lang="en-GB" sz="1600" dirty="0" smtClean="0"/>
          </a:p>
          <a:p>
            <a:endParaRPr lang="en-GB" sz="1600" dirty="0"/>
          </a:p>
          <a:p>
            <a:r>
              <a:rPr lang="en-GB" sz="1600" b="1" dirty="0" smtClean="0"/>
              <a:t>Fruit and snacks:</a:t>
            </a:r>
          </a:p>
          <a:p>
            <a:r>
              <a:rPr lang="en-GB" sz="1600" dirty="0" smtClean="0"/>
              <a:t>Children in Reception and Key Stage 1 have access to free fruit at break.</a:t>
            </a:r>
          </a:p>
          <a:p>
            <a:endParaRPr lang="en-US" sz="1600" dirty="0"/>
          </a:p>
          <a:p>
            <a:r>
              <a:rPr lang="en-US" sz="1600" b="1" dirty="0" smtClean="0"/>
              <a:t>Local playgroup links:</a:t>
            </a:r>
          </a:p>
          <a:p>
            <a:r>
              <a:rPr lang="en-US" sz="1600" dirty="0" smtClean="0"/>
              <a:t>We have a excellent links with our local Belton playgroup who offer afterschool collection from school for parents who require further childcare outside of school hours.  </a:t>
            </a:r>
          </a:p>
          <a:p>
            <a:r>
              <a:rPr lang="en-GB" sz="1600" dirty="0">
                <a:hlinkClick r:id="rId4"/>
              </a:rPr>
              <a:t>https://www.beltonplaygroup.co.uk/opening-hours-fees-funding</a:t>
            </a:r>
            <a:r>
              <a:rPr lang="en-GB" sz="1600" dirty="0" smtClean="0">
                <a:hlinkClick r:id="rId4"/>
              </a:rPr>
              <a:t>/</a:t>
            </a:r>
            <a:endParaRPr lang="en-GB" sz="1600" dirty="0" smtClean="0"/>
          </a:p>
          <a:p>
            <a:endParaRPr lang="en-GB" sz="1200" dirty="0"/>
          </a:p>
        </p:txBody>
      </p:sp>
    </p:spTree>
    <p:extLst>
      <p:ext uri="{BB962C8B-B14F-4D97-AF65-F5344CB8AC3E}">
        <p14:creationId xmlns:p14="http://schemas.microsoft.com/office/powerpoint/2010/main" val="100603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8676" b="15986"/>
          <a:stretch/>
        </p:blipFill>
        <p:spPr>
          <a:xfrm>
            <a:off x="7831161" y="3034140"/>
            <a:ext cx="2064760" cy="1719743"/>
          </a:xfrm>
          <a:prstGeom prst="rect">
            <a:avLst/>
          </a:prstGeom>
        </p:spPr>
      </p:pic>
      <p:pic>
        <p:nvPicPr>
          <p:cNvPr id="5" name="Picture 4"/>
          <p:cNvPicPr>
            <a:picLocks noChangeAspect="1"/>
          </p:cNvPicPr>
          <p:nvPr/>
        </p:nvPicPr>
        <p:blipFill rotWithShape="1">
          <a:blip r:embed="rId3"/>
          <a:srcRect t="8396" b="21003"/>
          <a:stretch/>
        </p:blipFill>
        <p:spPr>
          <a:xfrm>
            <a:off x="5862830" y="3130614"/>
            <a:ext cx="2059029" cy="1526797"/>
          </a:xfrm>
          <a:prstGeom prst="rect">
            <a:avLst/>
          </a:prstGeom>
        </p:spPr>
      </p:pic>
      <p:sp>
        <p:nvSpPr>
          <p:cNvPr id="2" name="Title 3"/>
          <p:cNvSpPr txBox="1">
            <a:spLocks/>
          </p:cNvSpPr>
          <p:nvPr/>
        </p:nvSpPr>
        <p:spPr>
          <a:xfrm>
            <a:off x="-1" y="0"/>
            <a:ext cx="6043613" cy="11627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Uniform </a:t>
            </a:r>
            <a:r>
              <a:rPr lang="en-GB" b="1" dirty="0" smtClean="0"/>
              <a:t/>
            </a:r>
            <a:br>
              <a:rPr lang="en-GB" b="1" dirty="0" smtClean="0"/>
            </a:br>
            <a:r>
              <a:rPr lang="en-US" dirty="0" smtClean="0"/>
              <a:t> </a:t>
            </a:r>
            <a:endParaRPr lang="en-GB" dirty="0"/>
          </a:p>
        </p:txBody>
      </p:sp>
      <p:sp>
        <p:nvSpPr>
          <p:cNvPr id="3" name="Rectangle 2"/>
          <p:cNvSpPr/>
          <p:nvPr/>
        </p:nvSpPr>
        <p:spPr>
          <a:xfrm>
            <a:off x="-1" y="1388477"/>
            <a:ext cx="5874278" cy="4278094"/>
          </a:xfrm>
          <a:prstGeom prst="rect">
            <a:avLst/>
          </a:prstGeom>
        </p:spPr>
        <p:txBody>
          <a:bodyPr wrap="square">
            <a:spAutoFit/>
          </a:bodyPr>
          <a:lstStyle/>
          <a:p>
            <a:r>
              <a:rPr lang="en-US" sz="1600" dirty="0" smtClean="0">
                <a:solidFill>
                  <a:srgbClr val="000000"/>
                </a:solidFill>
              </a:rPr>
              <a:t>We believe that school uniform </a:t>
            </a:r>
            <a:r>
              <a:rPr lang="en-GB" sz="1600" dirty="0" smtClean="0"/>
              <a:t>increases the children’s</a:t>
            </a:r>
            <a:r>
              <a:rPr lang="en-GB" sz="1600" dirty="0"/>
              <a:t> </a:t>
            </a:r>
            <a:r>
              <a:rPr lang="en-GB" sz="1600" dirty="0" smtClean="0"/>
              <a:t>pride and ownership of their school and we insist on children at Belton Primary school wearing a uniform</a:t>
            </a:r>
            <a:r>
              <a:rPr lang="en-US" sz="1600" dirty="0" smtClean="0">
                <a:solidFill>
                  <a:srgbClr val="000000"/>
                </a:solidFill>
              </a:rPr>
              <a:t>. </a:t>
            </a:r>
          </a:p>
          <a:p>
            <a:endParaRPr lang="en-US" sz="1600" dirty="0" smtClean="0">
              <a:solidFill>
                <a:srgbClr val="000000"/>
              </a:solidFill>
            </a:endParaRPr>
          </a:p>
          <a:p>
            <a:r>
              <a:rPr lang="en-US" sz="1600" dirty="0" smtClean="0">
                <a:solidFill>
                  <a:srgbClr val="000000"/>
                </a:solidFill>
              </a:rPr>
              <a:t>Uniform can be ordered through sports advocate - </a:t>
            </a:r>
            <a:r>
              <a:rPr lang="en-US" sz="1600" dirty="0" smtClean="0">
                <a:solidFill>
                  <a:srgbClr val="000000"/>
                </a:solidFill>
                <a:hlinkClick r:id="rId4"/>
              </a:rPr>
              <a:t>https</a:t>
            </a:r>
            <a:r>
              <a:rPr lang="en-US" sz="1600" dirty="0">
                <a:solidFill>
                  <a:srgbClr val="000000"/>
                </a:solidFill>
                <a:hlinkClick r:id="rId4"/>
              </a:rPr>
              <a:t>://sportsadvocate.co.uk/schoolwear/belton-ce-primary</a:t>
            </a:r>
            <a:r>
              <a:rPr lang="en-US" sz="1600" dirty="0" smtClean="0">
                <a:solidFill>
                  <a:srgbClr val="000000"/>
                </a:solidFill>
                <a:hlinkClick r:id="rId4"/>
              </a:rPr>
              <a:t>/</a:t>
            </a:r>
            <a:endParaRPr lang="en-US" sz="1600" dirty="0" smtClean="0">
              <a:solidFill>
                <a:srgbClr val="000000"/>
              </a:solidFill>
            </a:endParaRPr>
          </a:p>
          <a:p>
            <a:endParaRPr lang="en-US" sz="1600" dirty="0">
              <a:solidFill>
                <a:srgbClr val="000000"/>
              </a:solidFill>
            </a:endParaRPr>
          </a:p>
          <a:p>
            <a:r>
              <a:rPr lang="en-US" sz="1600" dirty="0">
                <a:solidFill>
                  <a:srgbClr val="000000"/>
                </a:solidFill>
              </a:rPr>
              <a:t>Our </a:t>
            </a:r>
            <a:r>
              <a:rPr lang="en-US" sz="1600" dirty="0" err="1">
                <a:solidFill>
                  <a:srgbClr val="000000"/>
                </a:solidFill>
              </a:rPr>
              <a:t>colours</a:t>
            </a:r>
            <a:r>
              <a:rPr lang="en-US" sz="1600" dirty="0">
                <a:solidFill>
                  <a:srgbClr val="000000"/>
                </a:solidFill>
              </a:rPr>
              <a:t> are royal blue, grey and white and the required all year uniform is </a:t>
            </a:r>
            <a:r>
              <a:rPr lang="en-US" sz="1600" dirty="0" smtClean="0">
                <a:solidFill>
                  <a:srgbClr val="000000"/>
                </a:solidFill>
              </a:rPr>
              <a:t>as follows:</a:t>
            </a:r>
            <a:endParaRPr lang="en-US" sz="1600" dirty="0">
              <a:solidFill>
                <a:srgbClr val="000000"/>
              </a:solidFill>
            </a:endParaRP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lue </a:t>
            </a:r>
            <a:r>
              <a:rPr lang="en-US" sz="1600" dirty="0">
                <a:solidFill>
                  <a:srgbClr val="000000"/>
                </a:solidFill>
              </a:rPr>
              <a:t>sweatshirt, cardigan or fleece with logo (logo optional)</a:t>
            </a:r>
          </a:p>
          <a:p>
            <a:pPr marL="285750" indent="-285750">
              <a:buFont typeface="Arial" panose="020B0604020202020204" pitchFamily="34" charset="0"/>
              <a:buChar char="•"/>
            </a:pPr>
            <a:r>
              <a:rPr lang="en-US" sz="1600" dirty="0" smtClean="0">
                <a:solidFill>
                  <a:srgbClr val="000000"/>
                </a:solidFill>
              </a:rPr>
              <a:t>White or blue </a:t>
            </a:r>
            <a:r>
              <a:rPr lang="en-US" sz="1600" dirty="0">
                <a:solidFill>
                  <a:srgbClr val="000000"/>
                </a:solidFill>
              </a:rPr>
              <a:t>polo shirt, white shirt or white blouse</a:t>
            </a:r>
          </a:p>
          <a:p>
            <a:pPr marL="285750" indent="-285750">
              <a:buFont typeface="Arial" panose="020B0604020202020204" pitchFamily="34" charset="0"/>
              <a:buChar char="•"/>
            </a:pPr>
            <a:r>
              <a:rPr lang="en-US" sz="1600" dirty="0">
                <a:solidFill>
                  <a:srgbClr val="000000"/>
                </a:solidFill>
              </a:rPr>
              <a:t>D</a:t>
            </a:r>
            <a:r>
              <a:rPr lang="en-US" sz="1600" dirty="0" smtClean="0">
                <a:solidFill>
                  <a:srgbClr val="000000"/>
                </a:solidFill>
              </a:rPr>
              <a:t>ark </a:t>
            </a:r>
            <a:r>
              <a:rPr lang="en-US" sz="1600" dirty="0">
                <a:solidFill>
                  <a:srgbClr val="000000"/>
                </a:solidFill>
              </a:rPr>
              <a:t>grey trousers, shorts, pinafore dress or blue and white gingham dress (all </a:t>
            </a:r>
            <a:r>
              <a:rPr lang="en-US" sz="1600" dirty="0" smtClean="0">
                <a:solidFill>
                  <a:srgbClr val="000000"/>
                </a:solidFill>
              </a:rPr>
              <a:t>year- choice </a:t>
            </a:r>
            <a:r>
              <a:rPr lang="en-US" sz="1600" dirty="0">
                <a:solidFill>
                  <a:srgbClr val="000000"/>
                </a:solidFill>
              </a:rPr>
              <a:t>is given to what style the children can wear)</a:t>
            </a:r>
          </a:p>
          <a:p>
            <a:pPr marL="285750" indent="-285750">
              <a:buFont typeface="Arial" panose="020B0604020202020204" pitchFamily="34" charset="0"/>
              <a:buChar char="•"/>
            </a:pPr>
            <a:r>
              <a:rPr lang="en-US" sz="1600" dirty="0">
                <a:solidFill>
                  <a:srgbClr val="000000"/>
                </a:solidFill>
              </a:rPr>
              <a:t>G</a:t>
            </a:r>
            <a:r>
              <a:rPr lang="en-US" sz="1600" dirty="0" smtClean="0">
                <a:solidFill>
                  <a:srgbClr val="000000"/>
                </a:solidFill>
              </a:rPr>
              <a:t>rey/white </a:t>
            </a:r>
            <a:r>
              <a:rPr lang="en-US" sz="1600" dirty="0">
                <a:solidFill>
                  <a:srgbClr val="000000"/>
                </a:solidFill>
              </a:rPr>
              <a:t>socks/grey </a:t>
            </a:r>
            <a:r>
              <a:rPr lang="en-US" sz="1600" dirty="0" smtClean="0">
                <a:solidFill>
                  <a:srgbClr val="000000"/>
                </a:solidFill>
              </a:rPr>
              <a:t>tights</a:t>
            </a:r>
            <a:endParaRPr lang="en-US"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black </a:t>
            </a:r>
            <a:r>
              <a:rPr lang="en-US" sz="1600" dirty="0">
                <a:solidFill>
                  <a:srgbClr val="000000"/>
                </a:solidFill>
              </a:rPr>
              <a:t>sensible school shoes/boots (not trainers)</a:t>
            </a:r>
          </a:p>
        </p:txBody>
      </p:sp>
      <p:sp>
        <p:nvSpPr>
          <p:cNvPr id="4" name="Rectangle 3"/>
          <p:cNvSpPr/>
          <p:nvPr/>
        </p:nvSpPr>
        <p:spPr>
          <a:xfrm>
            <a:off x="6043612" y="137901"/>
            <a:ext cx="6096000" cy="3293209"/>
          </a:xfrm>
          <a:prstGeom prst="rect">
            <a:avLst/>
          </a:prstGeom>
        </p:spPr>
        <p:txBody>
          <a:bodyPr>
            <a:spAutoFit/>
          </a:bodyPr>
          <a:lstStyle/>
          <a:p>
            <a:r>
              <a:rPr lang="en-US" sz="1600" dirty="0">
                <a:solidFill>
                  <a:srgbClr val="000000"/>
                </a:solidFill>
              </a:rPr>
              <a:t>For PE all children </a:t>
            </a:r>
            <a:r>
              <a:rPr lang="en-US" sz="1600" dirty="0" smtClean="0">
                <a:solidFill>
                  <a:srgbClr val="000000"/>
                </a:solidFill>
              </a:rPr>
              <a:t>need</a:t>
            </a:r>
          </a:p>
          <a:p>
            <a:endParaRPr lang="en-US" sz="1600" dirty="0">
              <a:solidFill>
                <a:srgbClr val="000000"/>
              </a:solidFill>
            </a:endParaRPr>
          </a:p>
          <a:p>
            <a:r>
              <a:rPr lang="en-US" sz="1600" dirty="0">
                <a:solidFill>
                  <a:srgbClr val="000000"/>
                </a:solidFill>
              </a:rPr>
              <a:t>Indoor </a:t>
            </a:r>
            <a:r>
              <a:rPr lang="en-US" sz="1600" dirty="0" smtClean="0">
                <a:solidFill>
                  <a:srgbClr val="000000"/>
                </a:solidFill>
              </a:rPr>
              <a:t>PE</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t>
            </a:r>
            <a:r>
              <a:rPr lang="en-US" sz="1600" dirty="0" smtClean="0">
                <a:solidFill>
                  <a:srgbClr val="000000"/>
                </a:solidFill>
              </a:rPr>
              <a:t>lain </a:t>
            </a:r>
            <a:r>
              <a:rPr lang="en-US" sz="1600" dirty="0">
                <a:solidFill>
                  <a:srgbClr val="000000"/>
                </a:solidFill>
              </a:rPr>
              <a:t>round neck T shirt in house </a:t>
            </a:r>
            <a:r>
              <a:rPr lang="en-US" sz="1600" dirty="0" err="1">
                <a:solidFill>
                  <a:srgbClr val="000000"/>
                </a:solidFill>
              </a:rPr>
              <a:t>colour</a:t>
            </a:r>
            <a:r>
              <a:rPr lang="en-US" sz="1600" dirty="0">
                <a:solidFill>
                  <a:srgbClr val="000000"/>
                </a:solidFill>
              </a:rPr>
              <a:t> red, green, blue and yellow</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a:solidFill>
                  <a:srgbClr val="000000"/>
                </a:solidFill>
              </a:rPr>
              <a:t>/ navy blue shorts</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err="1">
                <a:solidFill>
                  <a:srgbClr val="000000"/>
                </a:solidFill>
              </a:rPr>
              <a:t>plimsolls</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D</a:t>
            </a:r>
            <a:r>
              <a:rPr lang="en-US" sz="1600" dirty="0" smtClean="0">
                <a:solidFill>
                  <a:srgbClr val="000000"/>
                </a:solidFill>
              </a:rPr>
              <a:t>rawstring </a:t>
            </a:r>
            <a:r>
              <a:rPr lang="en-US" sz="1600" dirty="0">
                <a:solidFill>
                  <a:srgbClr val="000000"/>
                </a:solidFill>
              </a:rPr>
              <a:t>bag (clearly labelled with child’s name</a:t>
            </a:r>
            <a:r>
              <a:rPr lang="en-US" sz="1600" dirty="0" smtClean="0">
                <a:solidFill>
                  <a:srgbClr val="000000"/>
                </a:solidFill>
              </a:rPr>
              <a:t>)</a:t>
            </a:r>
          </a:p>
          <a:p>
            <a:pPr marL="285750" indent="-285750">
              <a:buFont typeface="Arial" panose="020B0604020202020204" pitchFamily="34" charset="0"/>
              <a:buChar char="•"/>
            </a:pPr>
            <a:endParaRPr lang="en-US" sz="1600" dirty="0">
              <a:solidFill>
                <a:srgbClr val="000000"/>
              </a:solidFill>
            </a:endParaRPr>
          </a:p>
          <a:p>
            <a:r>
              <a:rPr lang="en-US" sz="1600" dirty="0">
                <a:solidFill>
                  <a:srgbClr val="000000"/>
                </a:solidFill>
              </a:rPr>
              <a:t>Outdoor PE: </a:t>
            </a:r>
            <a:endParaRPr lang="en-US" sz="1600" dirty="0" smtClean="0">
              <a:solidFill>
                <a:srgbClr val="000000"/>
              </a:solidFill>
            </a:endParaRP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 </a:t>
            </a:r>
            <a:r>
              <a:rPr lang="en-US" sz="1600" dirty="0">
                <a:solidFill>
                  <a:srgbClr val="000000"/>
                </a:solidFill>
              </a:rPr>
              <a:t>hoodie (plain in house </a:t>
            </a:r>
            <a:r>
              <a:rPr lang="en-US" sz="1600" dirty="0" err="1">
                <a:solidFill>
                  <a:srgbClr val="000000"/>
                </a:solidFill>
              </a:rPr>
              <a:t>colour</a:t>
            </a:r>
            <a:r>
              <a:rPr lang="en-US" sz="1600" dirty="0">
                <a:solidFill>
                  <a:srgbClr val="000000"/>
                </a:solidFill>
              </a:rPr>
              <a:t> red, green, blue and </a:t>
            </a:r>
            <a:r>
              <a:rPr lang="en-US" sz="1600" dirty="0" smtClean="0">
                <a:solidFill>
                  <a:srgbClr val="000000"/>
                </a:solidFill>
              </a:rPr>
              <a:t>yellow)</a:t>
            </a:r>
          </a:p>
          <a:p>
            <a:pPr marL="285750" indent="-285750">
              <a:buFont typeface="Arial" panose="020B0604020202020204" pitchFamily="34" charset="0"/>
              <a:buChar char="•"/>
            </a:pPr>
            <a:r>
              <a:rPr lang="en-US" sz="1600" dirty="0">
                <a:solidFill>
                  <a:srgbClr val="000000"/>
                </a:solidFill>
              </a:rPr>
              <a:t>B</a:t>
            </a:r>
            <a:r>
              <a:rPr lang="en-US" sz="1600" dirty="0" smtClean="0">
                <a:solidFill>
                  <a:srgbClr val="000000"/>
                </a:solidFill>
              </a:rPr>
              <a:t>lack </a:t>
            </a:r>
            <a:r>
              <a:rPr lang="en-US" sz="1600" dirty="0">
                <a:solidFill>
                  <a:srgbClr val="000000"/>
                </a:solidFill>
              </a:rPr>
              <a:t>or navy-blue tracksuit/jogging </a:t>
            </a:r>
            <a:r>
              <a:rPr lang="en-US" sz="1600" dirty="0" smtClean="0">
                <a:solidFill>
                  <a:srgbClr val="000000"/>
                </a:solidFill>
              </a:rPr>
              <a:t>bottoms/leggings </a:t>
            </a:r>
          </a:p>
          <a:p>
            <a:pPr marL="285750" indent="-285750">
              <a:buFont typeface="Arial" panose="020B0604020202020204" pitchFamily="34" charset="0"/>
              <a:buChar char="•"/>
            </a:pPr>
            <a:r>
              <a:rPr lang="en-US" sz="1600" dirty="0" smtClean="0">
                <a:solidFill>
                  <a:srgbClr val="000000"/>
                </a:solidFill>
              </a:rPr>
              <a:t>Trainers</a:t>
            </a:r>
          </a:p>
          <a:p>
            <a:endParaRPr lang="en-US" sz="1600" dirty="0">
              <a:solidFill>
                <a:srgbClr val="000000"/>
              </a:solidFill>
            </a:endParaRPr>
          </a:p>
        </p:txBody>
      </p:sp>
      <p:pic>
        <p:nvPicPr>
          <p:cNvPr id="7" name="Picture 6"/>
          <p:cNvPicPr>
            <a:picLocks noChangeAspect="1"/>
          </p:cNvPicPr>
          <p:nvPr/>
        </p:nvPicPr>
        <p:blipFill rotWithShape="1">
          <a:blip r:embed="rId5"/>
          <a:srcRect l="15143" t="11568" r="13989" b="15159"/>
          <a:stretch/>
        </p:blipFill>
        <p:spPr>
          <a:xfrm>
            <a:off x="10235478" y="3005538"/>
            <a:ext cx="1501630" cy="1776945"/>
          </a:xfrm>
          <a:prstGeom prst="rect">
            <a:avLst/>
          </a:prstGeom>
        </p:spPr>
      </p:pic>
      <p:pic>
        <p:nvPicPr>
          <p:cNvPr id="9" name="Picture 8"/>
          <p:cNvPicPr>
            <a:picLocks noChangeAspect="1"/>
          </p:cNvPicPr>
          <p:nvPr/>
        </p:nvPicPr>
        <p:blipFill rotWithShape="1">
          <a:blip r:embed="rId6"/>
          <a:srcRect l="9821" t="5783" r="8372" b="6839"/>
          <a:stretch/>
        </p:blipFill>
        <p:spPr>
          <a:xfrm>
            <a:off x="7234765" y="4753883"/>
            <a:ext cx="1628776" cy="1914525"/>
          </a:xfrm>
          <a:prstGeom prst="rect">
            <a:avLst/>
          </a:prstGeom>
        </p:spPr>
      </p:pic>
      <p:pic>
        <p:nvPicPr>
          <p:cNvPr id="8" name="Picture 7"/>
          <p:cNvPicPr>
            <a:picLocks noChangeAspect="1"/>
          </p:cNvPicPr>
          <p:nvPr/>
        </p:nvPicPr>
        <p:blipFill>
          <a:blip r:embed="rId7"/>
          <a:stretch>
            <a:fillRect/>
          </a:stretch>
        </p:blipFill>
        <p:spPr>
          <a:xfrm>
            <a:off x="9623174" y="5094803"/>
            <a:ext cx="1051237" cy="1238300"/>
          </a:xfrm>
          <a:prstGeom prst="rect">
            <a:avLst/>
          </a:prstGeom>
        </p:spPr>
      </p:pic>
    </p:spTree>
    <p:extLst>
      <p:ext uri="{BB962C8B-B14F-4D97-AF65-F5344CB8AC3E}">
        <p14:creationId xmlns:p14="http://schemas.microsoft.com/office/powerpoint/2010/main" val="137077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6057900" cy="1114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t/>
            </a:r>
            <a:br>
              <a:rPr lang="en-GB" b="1" dirty="0" smtClean="0"/>
            </a:br>
            <a:r>
              <a:rPr lang="en-GB" b="1" dirty="0" smtClean="0"/>
              <a:t> </a:t>
            </a:r>
            <a:r>
              <a:rPr lang="en-GB" sz="3600" b="1" dirty="0" smtClean="0">
                <a:latin typeface="Comic Sans MS" panose="030F0702030302020204" pitchFamily="66" charset="0"/>
              </a:rPr>
              <a:t>Curriculum Matters</a:t>
            </a:r>
            <a:r>
              <a:rPr lang="en-GB" b="1" dirty="0" smtClean="0"/>
              <a:t/>
            </a:r>
            <a:br>
              <a:rPr lang="en-GB" b="1" dirty="0" smtClean="0"/>
            </a:br>
            <a:r>
              <a:rPr lang="en-US" dirty="0" smtClean="0"/>
              <a:t> </a:t>
            </a:r>
            <a:endParaRPr lang="en-GB" dirty="0"/>
          </a:p>
        </p:txBody>
      </p:sp>
      <p:sp>
        <p:nvSpPr>
          <p:cNvPr id="3" name="Rectangle 2"/>
          <p:cNvSpPr/>
          <p:nvPr/>
        </p:nvSpPr>
        <p:spPr>
          <a:xfrm>
            <a:off x="21431" y="1466851"/>
            <a:ext cx="12072937" cy="5293757"/>
          </a:xfrm>
          <a:prstGeom prst="rect">
            <a:avLst/>
          </a:prstGeom>
        </p:spPr>
        <p:txBody>
          <a:bodyPr wrap="square">
            <a:spAutoFit/>
          </a:bodyPr>
          <a:lstStyle/>
          <a:p>
            <a:pPr>
              <a:spcAft>
                <a:spcPts val="0"/>
              </a:spcAft>
            </a:pPr>
            <a:r>
              <a:rPr lang="en-GB" sz="1600" dirty="0" smtClean="0">
                <a:ea typeface="Times New Roman" panose="02020603050405020304" pitchFamily="18" charset="0"/>
              </a:rPr>
              <a:t>All </a:t>
            </a:r>
            <a:r>
              <a:rPr lang="en-GB" sz="1600" dirty="0">
                <a:ea typeface="Times New Roman" panose="02020603050405020304" pitchFamily="18" charset="0"/>
              </a:rPr>
              <a:t>children develop both academically and socially through focused </a:t>
            </a:r>
            <a:r>
              <a:rPr lang="en-GB" sz="1600" dirty="0" smtClean="0">
                <a:ea typeface="Times New Roman" panose="02020603050405020304" pitchFamily="18" charset="0"/>
              </a:rPr>
              <a:t>teaching</a:t>
            </a:r>
          </a:p>
          <a:p>
            <a:pPr>
              <a:spcAft>
                <a:spcPts val="0"/>
              </a:spcAft>
            </a:pPr>
            <a:r>
              <a:rPr lang="en-GB" sz="1600" dirty="0" smtClean="0">
                <a:ea typeface="Times New Roman" panose="02020603050405020304" pitchFamily="18" charset="0"/>
              </a:rPr>
              <a:t> </a:t>
            </a:r>
            <a:r>
              <a:rPr lang="en-GB" sz="1600" dirty="0">
                <a:ea typeface="Times New Roman" panose="02020603050405020304" pitchFamily="18" charset="0"/>
              </a:rPr>
              <a:t>and </a:t>
            </a:r>
            <a:r>
              <a:rPr lang="en-GB" sz="1600" dirty="0" smtClean="0">
                <a:ea typeface="Times New Roman" panose="02020603050405020304" pitchFamily="18" charset="0"/>
              </a:rPr>
              <a:t>through </a:t>
            </a:r>
            <a:r>
              <a:rPr lang="en-GB" sz="1600" dirty="0">
                <a:ea typeface="Times New Roman" panose="02020603050405020304" pitchFamily="18" charset="0"/>
              </a:rPr>
              <a:t>discovery, in recognition that each child is unique.</a:t>
            </a:r>
            <a:br>
              <a:rPr lang="en-GB" sz="1600" dirty="0">
                <a:ea typeface="Times New Roman" panose="02020603050405020304" pitchFamily="18" charset="0"/>
              </a:rPr>
            </a:b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At Belton we give each child a rich, broad, balanced and relevant curriculum in </a:t>
            </a:r>
            <a:endParaRPr lang="en-GB" sz="1600" dirty="0" smtClean="0">
              <a:ea typeface="Times New Roman" panose="02020603050405020304" pitchFamily="18" charset="0"/>
            </a:endParaRPr>
          </a:p>
          <a:p>
            <a:pPr>
              <a:spcAft>
                <a:spcPts val="0"/>
              </a:spcAft>
            </a:pPr>
            <a:r>
              <a:rPr lang="en-GB" sz="1600" dirty="0" smtClean="0">
                <a:ea typeface="Times New Roman" panose="02020603050405020304" pitchFamily="18" charset="0"/>
              </a:rPr>
              <a:t>accordance </a:t>
            </a:r>
            <a:r>
              <a:rPr lang="en-GB" sz="1600" dirty="0">
                <a:ea typeface="Times New Roman" panose="02020603050405020304" pitchFamily="18" charset="0"/>
              </a:rPr>
              <a:t>with the National Curriculum and enhance experiences beyond this </a:t>
            </a:r>
            <a:endParaRPr lang="en-GB" sz="1600" dirty="0" smtClean="0">
              <a:ea typeface="Times New Roman" panose="02020603050405020304" pitchFamily="18" charset="0"/>
            </a:endParaRPr>
          </a:p>
          <a:p>
            <a:pPr>
              <a:spcAft>
                <a:spcPts val="0"/>
              </a:spcAft>
            </a:pPr>
            <a:r>
              <a:rPr lang="en-GB" sz="1600" dirty="0" smtClean="0">
                <a:ea typeface="Times New Roman" panose="02020603050405020304" pitchFamily="18" charset="0"/>
              </a:rPr>
              <a:t>being </a:t>
            </a:r>
            <a:r>
              <a:rPr lang="en-GB" sz="1600" dirty="0">
                <a:ea typeface="Times New Roman" panose="02020603050405020304" pitchFamily="18" charset="0"/>
              </a:rPr>
              <a:t>aware that the curriculum is everything a child learns.</a:t>
            </a:r>
            <a:br>
              <a:rPr lang="en-GB" sz="1600" dirty="0">
                <a:ea typeface="Times New Roman" panose="02020603050405020304" pitchFamily="18" charset="0"/>
              </a:rPr>
            </a:br>
            <a:endParaRPr lang="en-GB" sz="1600" dirty="0">
              <a:ea typeface="Times New Roman" panose="02020603050405020304" pitchFamily="18" charset="0"/>
            </a:endParaRPr>
          </a:p>
          <a:p>
            <a:pPr>
              <a:spcAft>
                <a:spcPts val="0"/>
              </a:spcAft>
            </a:pPr>
            <a:r>
              <a:rPr lang="en-GB" sz="1600" dirty="0">
                <a:ea typeface="Times New Roman" panose="02020603050405020304" pitchFamily="18" charset="0"/>
              </a:rPr>
              <a:t>The curriculum is organised so that we enable all children to:</a:t>
            </a:r>
          </a:p>
          <a:p>
            <a:pPr>
              <a:spcAft>
                <a:spcPts val="0"/>
              </a:spcAft>
            </a:pPr>
            <a:r>
              <a:rPr lang="en-GB" sz="1600" dirty="0">
                <a:ea typeface="Times New Roman" panose="02020603050405020304" pitchFamily="18" charset="0"/>
              </a:rPr>
              <a:t> </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Read fluently and accurately, with understanding and pleasure.</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Write neatly and display a good standard of use of English.</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Listen carefully and express themselves orally and in writing in a confident, clear manner appropriate for different purposes.</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Develop the ability to use IT equipment and software to communicate and handle information.</a:t>
            </a:r>
            <a:br>
              <a:rPr lang="en-GB" sz="1600" dirty="0">
                <a:ea typeface="Times New Roman" panose="02020603050405020304" pitchFamily="18" charset="0"/>
              </a:rPr>
            </a:b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Acquire skills of numeracy and computation and increase their ability to use and apply mathematical solutions in everyday </a:t>
            </a:r>
            <a:r>
              <a:rPr lang="en-GB" sz="1600" dirty="0" smtClean="0">
                <a:ea typeface="Times New Roman" panose="02020603050405020304" pitchFamily="18" charset="0"/>
              </a:rPr>
              <a:t>life.</a:t>
            </a:r>
          </a:p>
          <a:p>
            <a:pPr marL="342900" lvl="0" indent="-342900">
              <a:spcAft>
                <a:spcPts val="0"/>
              </a:spcAft>
              <a:buFont typeface="Symbol" panose="05050102010706020507" pitchFamily="18" charset="2"/>
              <a:buChar char=""/>
              <a:tabLst>
                <a:tab pos="457200" algn="l"/>
              </a:tabLst>
            </a:pPr>
            <a:endParaRPr lang="en-GB" sz="1600" dirty="0" smtClean="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smtClean="0">
                <a:ea typeface="Times New Roman" panose="02020603050405020304" pitchFamily="18" charset="0"/>
                <a:cs typeface="Arial" panose="020B0604020202020204" pitchFamily="34" charset="0"/>
              </a:rPr>
              <a:t>Develop </a:t>
            </a:r>
            <a:r>
              <a:rPr lang="en-GB" sz="1600" dirty="0">
                <a:ea typeface="Times New Roman" panose="02020603050405020304" pitchFamily="18" charset="0"/>
                <a:cs typeface="Arial" panose="020B0604020202020204" pitchFamily="34" charset="0"/>
              </a:rPr>
              <a:t>the skills and attitudes that assist them to become independent learners.</a:t>
            </a:r>
            <a:r>
              <a:rPr lang="en-GB" dirty="0">
                <a:latin typeface="Comic Sans MS" panose="030F0702030302020204" pitchFamily="66" charset="0"/>
                <a:ea typeface="Times New Roman" panose="02020603050405020304" pitchFamily="18" charset="0"/>
                <a:cs typeface="Arial" panose="020B0604020202020204" pitchFamily="34" charset="0"/>
              </a:rPr>
              <a:t/>
            </a:r>
            <a:br>
              <a:rPr lang="en-GB" dirty="0">
                <a:latin typeface="Comic Sans MS" panose="030F0702030302020204" pitchFamily="66" charset="0"/>
                <a:ea typeface="Times New Roman" panose="02020603050405020304" pitchFamily="18" charset="0"/>
                <a:cs typeface="Arial" panose="020B0604020202020204" pitchFamily="34" charset="0"/>
              </a:rPr>
            </a:b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340" y="512776"/>
            <a:ext cx="4077269" cy="3600953"/>
          </a:xfrm>
          <a:prstGeom prst="rect">
            <a:avLst/>
          </a:prstGeom>
        </p:spPr>
      </p:pic>
    </p:spTree>
    <p:extLst>
      <p:ext uri="{BB962C8B-B14F-4D97-AF65-F5344CB8AC3E}">
        <p14:creationId xmlns:p14="http://schemas.microsoft.com/office/powerpoint/2010/main" val="2181102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1604</Words>
  <Application>Microsoft Office PowerPoint</Application>
  <PresentationFormat>Widescreen</PresentationFormat>
  <Paragraphs>297</Paragraphs>
  <Slides>15</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Comic Sans MS</vt:lpstr>
      <vt:lpstr>Gill Sans MT</vt:lpstr>
      <vt:lpstr>Symbol</vt:lpstr>
      <vt:lpstr>Times New Roman</vt:lpstr>
      <vt:lpstr>Office Theme</vt:lpstr>
      <vt:lpstr>Belton Church of England  Primary School  </vt:lpstr>
      <vt:lpstr>  Welcome – 2025/2026 Prospectus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Belton Church of England  Primary School   Achieving the best together</dc:title>
  <dc:creator>User</dc:creator>
  <cp:lastModifiedBy>User</cp:lastModifiedBy>
  <cp:revision>54</cp:revision>
  <dcterms:created xsi:type="dcterms:W3CDTF">2025-02-03T11:23:08Z</dcterms:created>
  <dcterms:modified xsi:type="dcterms:W3CDTF">2026-06-24T08:23:20Z</dcterms:modified>
</cp:coreProperties>
</file>