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5113000" cy="21374100"/>
  <p:notesSz cx="6858000" cy="9144000"/>
  <p:embeddedFontLst>
    <p:embeddedFont>
      <p:font typeface="Comic Sans" charset="1" panose="03000702030302020204"/>
      <p:regular r:id="rId24"/>
    </p:embeddedFont>
    <p:embeddedFont>
      <p:font typeface="Wedges" charset="1" panose="02000500000000000000"/>
      <p:regular r:id="rId25"/>
    </p:embeddedFont>
    <p:embeddedFont>
      <p:font typeface="Bryndan Write" charset="1" panose="02000503000000000000"/>
      <p:regular r:id="rId26"/>
    </p:embeddedFont>
    <p:embeddedFont>
      <p:font typeface="Canva Sans" charset="1" panose="020B0503030501040103"/>
      <p:regular r:id="rId27"/>
    </p:embeddedFont>
    <p:embeddedFont>
      <p:font typeface="Canva Sans Bold" charset="1" panose="020B08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https://www.belton.leics.sch.uk/statutory_information"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2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108000" y="15556563"/>
            <a:ext cx="2228191" cy="3344376"/>
          </a:xfrm>
          <a:custGeom>
            <a:avLst/>
            <a:gdLst/>
            <a:ahLst/>
            <a:cxnLst/>
            <a:rect r="r" b="b" t="t" l="l"/>
            <a:pathLst>
              <a:path h="3344376" w="2228191">
                <a:moveTo>
                  <a:pt x="0" y="0"/>
                </a:moveTo>
                <a:lnTo>
                  <a:pt x="2228191" y="0"/>
                </a:lnTo>
                <a:lnTo>
                  <a:pt x="2228191" y="3344376"/>
                </a:lnTo>
                <a:lnTo>
                  <a:pt x="0" y="3344376"/>
                </a:lnTo>
                <a:lnTo>
                  <a:pt x="0" y="0"/>
                </a:lnTo>
                <a:close/>
              </a:path>
            </a:pathLst>
          </a:custGeom>
          <a:blipFill>
            <a:blip r:embed="rId2"/>
            <a:stretch>
              <a:fillRect l="0" t="0" r="0" b="0"/>
            </a:stretch>
          </a:blipFill>
        </p:spPr>
      </p:sp>
      <p:sp>
        <p:nvSpPr>
          <p:cNvPr name="Freeform 3" id="3"/>
          <p:cNvSpPr/>
          <p:nvPr/>
        </p:nvSpPr>
        <p:spPr>
          <a:xfrm flipH="false" flipV="false" rot="0">
            <a:off x="2161996" y="15397234"/>
            <a:ext cx="2268246" cy="3324964"/>
          </a:xfrm>
          <a:custGeom>
            <a:avLst/>
            <a:gdLst/>
            <a:ahLst/>
            <a:cxnLst/>
            <a:rect r="r" b="b" t="t" l="l"/>
            <a:pathLst>
              <a:path h="3324964" w="2268246">
                <a:moveTo>
                  <a:pt x="0" y="0"/>
                </a:moveTo>
                <a:lnTo>
                  <a:pt x="2268246" y="0"/>
                </a:lnTo>
                <a:lnTo>
                  <a:pt x="2268246" y="3324964"/>
                </a:lnTo>
                <a:lnTo>
                  <a:pt x="0" y="3324964"/>
                </a:lnTo>
                <a:lnTo>
                  <a:pt x="0" y="0"/>
                </a:lnTo>
                <a:close/>
              </a:path>
            </a:pathLst>
          </a:custGeom>
          <a:blipFill>
            <a:blip r:embed="rId3"/>
            <a:stretch>
              <a:fillRect l="0" t="0" r="0" b="-2392"/>
            </a:stretch>
          </a:blipFill>
        </p:spPr>
      </p:sp>
      <p:sp>
        <p:nvSpPr>
          <p:cNvPr name="Freeform 4" id="4"/>
          <p:cNvSpPr/>
          <p:nvPr/>
        </p:nvSpPr>
        <p:spPr>
          <a:xfrm flipH="false" flipV="false" rot="0">
            <a:off x="4379856" y="15556563"/>
            <a:ext cx="2200359" cy="3302602"/>
          </a:xfrm>
          <a:custGeom>
            <a:avLst/>
            <a:gdLst/>
            <a:ahLst/>
            <a:cxnLst/>
            <a:rect r="r" b="b" t="t" l="l"/>
            <a:pathLst>
              <a:path h="3302602" w="2200359">
                <a:moveTo>
                  <a:pt x="0" y="0"/>
                </a:moveTo>
                <a:lnTo>
                  <a:pt x="2200359" y="0"/>
                </a:lnTo>
                <a:lnTo>
                  <a:pt x="2200359" y="3302602"/>
                </a:lnTo>
                <a:lnTo>
                  <a:pt x="0" y="3302602"/>
                </a:lnTo>
                <a:lnTo>
                  <a:pt x="0" y="0"/>
                </a:lnTo>
                <a:close/>
              </a:path>
            </a:pathLst>
          </a:custGeom>
          <a:blipFill>
            <a:blip r:embed="rId4"/>
            <a:stretch>
              <a:fillRect l="0" t="0" r="0" b="0"/>
            </a:stretch>
          </a:blipFill>
        </p:spPr>
      </p:sp>
      <p:sp>
        <p:nvSpPr>
          <p:cNvPr name="Freeform 5" id="5"/>
          <p:cNvSpPr/>
          <p:nvPr/>
        </p:nvSpPr>
        <p:spPr>
          <a:xfrm flipH="false" flipV="false" rot="0">
            <a:off x="6395347" y="15362284"/>
            <a:ext cx="2329305" cy="3280241"/>
          </a:xfrm>
          <a:custGeom>
            <a:avLst/>
            <a:gdLst/>
            <a:ahLst/>
            <a:cxnLst/>
            <a:rect r="r" b="b" t="t" l="l"/>
            <a:pathLst>
              <a:path h="3280241" w="2329305">
                <a:moveTo>
                  <a:pt x="0" y="0"/>
                </a:moveTo>
                <a:lnTo>
                  <a:pt x="2329306" y="0"/>
                </a:lnTo>
                <a:lnTo>
                  <a:pt x="2329306" y="3280241"/>
                </a:lnTo>
                <a:lnTo>
                  <a:pt x="0" y="3280241"/>
                </a:lnTo>
                <a:lnTo>
                  <a:pt x="0" y="0"/>
                </a:lnTo>
                <a:close/>
              </a:path>
            </a:pathLst>
          </a:custGeom>
          <a:blipFill>
            <a:blip r:embed="rId5"/>
            <a:stretch>
              <a:fillRect l="0" t="0" r="0" b="-6581"/>
            </a:stretch>
          </a:blipFill>
        </p:spPr>
      </p:sp>
      <p:sp>
        <p:nvSpPr>
          <p:cNvPr name="Freeform 6" id="6"/>
          <p:cNvSpPr/>
          <p:nvPr/>
        </p:nvSpPr>
        <p:spPr>
          <a:xfrm flipH="false" flipV="false" rot="0">
            <a:off x="8628090" y="15438218"/>
            <a:ext cx="2160646" cy="3242996"/>
          </a:xfrm>
          <a:custGeom>
            <a:avLst/>
            <a:gdLst/>
            <a:ahLst/>
            <a:cxnLst/>
            <a:rect r="r" b="b" t="t" l="l"/>
            <a:pathLst>
              <a:path h="3242996" w="2160646">
                <a:moveTo>
                  <a:pt x="0" y="0"/>
                </a:moveTo>
                <a:lnTo>
                  <a:pt x="2160646" y="0"/>
                </a:lnTo>
                <a:lnTo>
                  <a:pt x="2160646" y="3242996"/>
                </a:lnTo>
                <a:lnTo>
                  <a:pt x="0" y="3242996"/>
                </a:lnTo>
                <a:lnTo>
                  <a:pt x="0" y="0"/>
                </a:lnTo>
                <a:close/>
              </a:path>
            </a:pathLst>
          </a:custGeom>
          <a:blipFill>
            <a:blip r:embed="rId6"/>
            <a:stretch>
              <a:fillRect l="0" t="0" r="0" b="0"/>
            </a:stretch>
          </a:blipFill>
        </p:spPr>
      </p:sp>
      <p:sp>
        <p:nvSpPr>
          <p:cNvPr name="Freeform 7" id="7"/>
          <p:cNvSpPr/>
          <p:nvPr/>
        </p:nvSpPr>
        <p:spPr>
          <a:xfrm flipH="false" flipV="false" rot="0">
            <a:off x="10686803" y="15476907"/>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22618" y="15231664"/>
            <a:ext cx="2444655" cy="3669275"/>
          </a:xfrm>
          <a:custGeom>
            <a:avLst/>
            <a:gdLst/>
            <a:ahLst/>
            <a:cxnLst/>
            <a:rect r="r" b="b" t="t" l="l"/>
            <a:pathLst>
              <a:path h="3669275" w="2444655">
                <a:moveTo>
                  <a:pt x="0" y="0"/>
                </a:moveTo>
                <a:lnTo>
                  <a:pt x="2444655" y="0"/>
                </a:lnTo>
                <a:lnTo>
                  <a:pt x="2444655" y="3669275"/>
                </a:lnTo>
                <a:lnTo>
                  <a:pt x="0" y="3669275"/>
                </a:lnTo>
                <a:lnTo>
                  <a:pt x="0" y="0"/>
                </a:lnTo>
                <a:close/>
              </a:path>
            </a:pathLst>
          </a:custGeom>
          <a:blipFill>
            <a:blip r:embed="rId8"/>
            <a:stretch>
              <a:fillRect l="0" t="0" r="0" b="0"/>
            </a:stretch>
          </a:blipFill>
        </p:spPr>
      </p:sp>
      <p:grpSp>
        <p:nvGrpSpPr>
          <p:cNvPr name="Group 9" id="9"/>
          <p:cNvGrpSpPr/>
          <p:nvPr/>
        </p:nvGrpSpPr>
        <p:grpSpPr>
          <a:xfrm rot="0">
            <a:off x="857453" y="3294232"/>
            <a:ext cx="13102034" cy="11199300"/>
            <a:chOff x="0" y="0"/>
            <a:chExt cx="2347737" cy="2006788"/>
          </a:xfrm>
        </p:grpSpPr>
        <p:sp>
          <p:nvSpPr>
            <p:cNvPr name="Freeform 10" id="10"/>
            <p:cNvSpPr/>
            <p:nvPr/>
          </p:nvSpPr>
          <p:spPr>
            <a:xfrm flipH="false" flipV="false" rot="0">
              <a:off x="0" y="0"/>
              <a:ext cx="2347737" cy="2006788"/>
            </a:xfrm>
            <a:custGeom>
              <a:avLst/>
              <a:gdLst/>
              <a:ahLst/>
              <a:cxnLst/>
              <a:rect r="r" b="b" t="t" l="l"/>
              <a:pathLst>
                <a:path h="2006788" w="2347737">
                  <a:moveTo>
                    <a:pt x="0" y="0"/>
                  </a:moveTo>
                  <a:lnTo>
                    <a:pt x="2347737" y="0"/>
                  </a:lnTo>
                  <a:lnTo>
                    <a:pt x="2347737" y="2006788"/>
                  </a:lnTo>
                  <a:lnTo>
                    <a:pt x="0" y="2006788"/>
                  </a:lnTo>
                  <a:close/>
                </a:path>
              </a:pathLst>
            </a:custGeom>
            <a:solidFill>
              <a:srgbClr val="C2F6FF"/>
            </a:solidFill>
          </p:spPr>
        </p:sp>
        <p:sp>
          <p:nvSpPr>
            <p:cNvPr name="TextBox 11" id="11"/>
            <p:cNvSpPr txBox="true"/>
            <p:nvPr/>
          </p:nvSpPr>
          <p:spPr>
            <a:xfrm>
              <a:off x="0" y="-57150"/>
              <a:ext cx="2347737" cy="2063938"/>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259530" y="8364414"/>
            <a:ext cx="14297879" cy="5814044"/>
          </a:xfrm>
          <a:prstGeom prst="rect">
            <a:avLst/>
          </a:prstGeom>
        </p:spPr>
        <p:txBody>
          <a:bodyPr anchor="t" rtlCol="false" tIns="0" lIns="0" bIns="0" rIns="0">
            <a:spAutoFit/>
          </a:bodyPr>
          <a:lstStyle/>
          <a:p>
            <a:pPr algn="ctr">
              <a:lnSpc>
                <a:spcPts val="9240"/>
              </a:lnSpc>
            </a:pPr>
            <a:r>
              <a:rPr lang="en-US" sz="6600">
                <a:solidFill>
                  <a:srgbClr val="004AAD"/>
                </a:solidFill>
                <a:latin typeface="Comic Sans"/>
                <a:ea typeface="Comic Sans"/>
                <a:cs typeface="Comic Sans"/>
                <a:sym typeface="Comic Sans"/>
              </a:rPr>
              <a:t>Special Educational</a:t>
            </a:r>
          </a:p>
          <a:p>
            <a:pPr algn="ctr">
              <a:lnSpc>
                <a:spcPts val="9240"/>
              </a:lnSpc>
            </a:pPr>
            <a:r>
              <a:rPr lang="en-US" sz="6600">
                <a:solidFill>
                  <a:srgbClr val="004AAD"/>
                </a:solidFill>
                <a:latin typeface="Comic Sans"/>
                <a:ea typeface="Comic Sans"/>
                <a:cs typeface="Comic Sans"/>
                <a:sym typeface="Comic Sans"/>
              </a:rPr>
              <a:t>Needs and Disabilities  (SEND) Information report</a:t>
            </a:r>
          </a:p>
          <a:p>
            <a:pPr algn="ctr">
              <a:lnSpc>
                <a:spcPts val="9240"/>
              </a:lnSpc>
            </a:pPr>
          </a:p>
          <a:p>
            <a:pPr algn="ctr">
              <a:lnSpc>
                <a:spcPts val="9240"/>
              </a:lnSpc>
            </a:pPr>
            <a:r>
              <a:rPr lang="en-US" sz="6600">
                <a:solidFill>
                  <a:srgbClr val="004AAD"/>
                </a:solidFill>
                <a:latin typeface="Comic Sans"/>
                <a:ea typeface="Comic Sans"/>
                <a:cs typeface="Comic Sans"/>
                <a:sym typeface="Comic Sans"/>
              </a:rPr>
              <a:t>2025 - 2026</a:t>
            </a:r>
          </a:p>
        </p:txBody>
      </p:sp>
      <p:grpSp>
        <p:nvGrpSpPr>
          <p:cNvPr name="Group 13" id="13"/>
          <p:cNvGrpSpPr/>
          <p:nvPr/>
        </p:nvGrpSpPr>
        <p:grpSpPr>
          <a:xfrm rot="0">
            <a:off x="-626261" y="19543932"/>
            <a:ext cx="16372522" cy="1117068"/>
            <a:chOff x="0" y="0"/>
            <a:chExt cx="2933771" cy="200166"/>
          </a:xfrm>
        </p:grpSpPr>
        <p:sp>
          <p:nvSpPr>
            <p:cNvPr name="Freeform 14" id="14"/>
            <p:cNvSpPr/>
            <p:nvPr/>
          </p:nvSpPr>
          <p:spPr>
            <a:xfrm flipH="false" flipV="false" rot="0">
              <a:off x="0" y="0"/>
              <a:ext cx="2933771" cy="200166"/>
            </a:xfrm>
            <a:custGeom>
              <a:avLst/>
              <a:gdLst/>
              <a:ahLst/>
              <a:cxnLst/>
              <a:rect r="r" b="b" t="t" l="l"/>
              <a:pathLst>
                <a:path h="200166" w="2933771">
                  <a:moveTo>
                    <a:pt x="0" y="0"/>
                  </a:moveTo>
                  <a:lnTo>
                    <a:pt x="2933771" y="0"/>
                  </a:lnTo>
                  <a:lnTo>
                    <a:pt x="2933771" y="200166"/>
                  </a:lnTo>
                  <a:lnTo>
                    <a:pt x="0" y="200166"/>
                  </a:lnTo>
                  <a:close/>
                </a:path>
              </a:pathLst>
            </a:custGeom>
            <a:solidFill>
              <a:srgbClr val="C2F6FF"/>
            </a:solidFill>
          </p:spPr>
        </p:sp>
        <p:sp>
          <p:nvSpPr>
            <p:cNvPr name="TextBox 15" id="15"/>
            <p:cNvSpPr txBox="true"/>
            <p:nvPr/>
          </p:nvSpPr>
          <p:spPr>
            <a:xfrm>
              <a:off x="0" y="-57150"/>
              <a:ext cx="2933771" cy="257316"/>
            </a:xfrm>
            <a:prstGeom prst="rect">
              <a:avLst/>
            </a:prstGeom>
          </p:spPr>
          <p:txBody>
            <a:bodyPr anchor="ctr" rtlCol="false" tIns="50800" lIns="50800" bIns="50800" rIns="50800"/>
            <a:lstStyle/>
            <a:p>
              <a:pPr algn="ctr">
                <a:lnSpc>
                  <a:spcPts val="4060"/>
                </a:lnSpc>
                <a:spcBef>
                  <a:spcPct val="0"/>
                </a:spcBef>
              </a:pPr>
            </a:p>
          </p:txBody>
        </p:sp>
      </p:grpSp>
      <p:sp>
        <p:nvSpPr>
          <p:cNvPr name="Freeform 16" id="16"/>
          <p:cNvSpPr/>
          <p:nvPr/>
        </p:nvSpPr>
        <p:spPr>
          <a:xfrm flipH="false" flipV="false" rot="0">
            <a:off x="5705674" y="108000"/>
            <a:ext cx="3405592" cy="3142838"/>
          </a:xfrm>
          <a:custGeom>
            <a:avLst/>
            <a:gdLst/>
            <a:ahLst/>
            <a:cxnLst/>
            <a:rect r="r" b="b" t="t" l="l"/>
            <a:pathLst>
              <a:path h="3142838" w="3405592">
                <a:moveTo>
                  <a:pt x="0" y="0"/>
                </a:moveTo>
                <a:lnTo>
                  <a:pt x="3405592" y="0"/>
                </a:lnTo>
                <a:lnTo>
                  <a:pt x="3405592" y="3142838"/>
                </a:lnTo>
                <a:lnTo>
                  <a:pt x="0" y="3142838"/>
                </a:lnTo>
                <a:lnTo>
                  <a:pt x="0" y="0"/>
                </a:lnTo>
                <a:close/>
              </a:path>
            </a:pathLst>
          </a:custGeom>
          <a:blipFill>
            <a:blip r:embed="rId9"/>
            <a:stretch>
              <a:fillRect l="0" t="0" r="-2981" b="-5732"/>
            </a:stretch>
          </a:blipFill>
        </p:spPr>
      </p:sp>
      <p:sp>
        <p:nvSpPr>
          <p:cNvPr name="TextBox 17" id="17"/>
          <p:cNvSpPr txBox="true"/>
          <p:nvPr/>
        </p:nvSpPr>
        <p:spPr>
          <a:xfrm rot="0">
            <a:off x="108000" y="3313282"/>
            <a:ext cx="14600940" cy="3470367"/>
          </a:xfrm>
          <a:prstGeom prst="rect">
            <a:avLst/>
          </a:prstGeom>
        </p:spPr>
        <p:txBody>
          <a:bodyPr anchor="t" rtlCol="false" tIns="0" lIns="0" bIns="0" rIns="0">
            <a:spAutoFit/>
          </a:bodyPr>
          <a:lstStyle/>
          <a:p>
            <a:pPr algn="ctr">
              <a:lnSpc>
                <a:spcPts val="13994"/>
              </a:lnSpc>
            </a:pPr>
            <a:r>
              <a:rPr lang="en-US" sz="9996">
                <a:solidFill>
                  <a:srgbClr val="FFDE59"/>
                </a:solidFill>
                <a:latin typeface="Wedges"/>
                <a:ea typeface="Wedges"/>
                <a:cs typeface="Wedges"/>
                <a:sym typeface="Wedges"/>
              </a:rPr>
              <a:t>Belton C of E Primary School</a:t>
            </a:r>
            <a:r>
              <a:rPr lang="en-US" sz="9996">
                <a:solidFill>
                  <a:srgbClr val="004AAD"/>
                </a:solidFill>
                <a:latin typeface="Wedges"/>
                <a:ea typeface="Wedges"/>
                <a:cs typeface="Wedges"/>
                <a:sym typeface="Wedges"/>
              </a:rPr>
              <a:t> </a:t>
            </a:r>
          </a:p>
        </p:txBody>
      </p:sp>
      <p:sp>
        <p:nvSpPr>
          <p:cNvPr name="TextBox 18" id="18"/>
          <p:cNvSpPr txBox="true"/>
          <p:nvPr/>
        </p:nvSpPr>
        <p:spPr>
          <a:xfrm rot="0">
            <a:off x="411060" y="19591557"/>
            <a:ext cx="14297879" cy="854075"/>
          </a:xfrm>
          <a:prstGeom prst="rect">
            <a:avLst/>
          </a:prstGeom>
        </p:spPr>
        <p:txBody>
          <a:bodyPr anchor="t" rtlCol="false" tIns="0" lIns="0" bIns="0" rIns="0">
            <a:spAutoFit/>
          </a:bodyPr>
          <a:lstStyle/>
          <a:p>
            <a:pPr algn="ctr">
              <a:lnSpc>
                <a:spcPts val="7000"/>
              </a:lnSpc>
            </a:pPr>
            <a:r>
              <a:rPr lang="en-US" sz="5000">
                <a:solidFill>
                  <a:srgbClr val="004AAD"/>
                </a:solidFill>
                <a:latin typeface="Comic Sans"/>
                <a:ea typeface="Comic Sans"/>
                <a:cs typeface="Comic Sans"/>
                <a:sym typeface="Comic Sans"/>
              </a:rPr>
              <a:t>Achieving the best together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680059" y="501710"/>
            <a:ext cx="13759882" cy="23007449"/>
          </a:xfrm>
          <a:prstGeom prst="rect">
            <a:avLst/>
          </a:prstGeom>
        </p:spPr>
        <p:txBody>
          <a:bodyPr anchor="t" rtlCol="false" tIns="0" lIns="0" bIns="0" rIns="0">
            <a:spAutoFit/>
          </a:bodyPr>
          <a:lstStyle/>
          <a:p>
            <a:pPr algn="l">
              <a:lnSpc>
                <a:spcPts val="5772"/>
              </a:lnSpc>
              <a:spcBef>
                <a:spcPct val="0"/>
              </a:spcBef>
            </a:pPr>
            <a:r>
              <a:rPr lang="en-US" sz="4123">
                <a:solidFill>
                  <a:srgbClr val="004AAD"/>
                </a:solidFill>
                <a:latin typeface="Bryndan Write"/>
                <a:ea typeface="Bryndan Write"/>
                <a:cs typeface="Bryndan Write"/>
                <a:sym typeface="Bryndan Write"/>
              </a:rPr>
              <a:t>6. </a:t>
            </a:r>
            <a:r>
              <a:rPr lang="en-US" sz="4123">
                <a:solidFill>
                  <a:srgbClr val="004AAD"/>
                </a:solidFill>
                <a:latin typeface="Bryndan Write"/>
                <a:ea typeface="Bryndan Write"/>
                <a:cs typeface="Bryndan Write"/>
                <a:sym typeface="Bryndan Write"/>
              </a:rPr>
              <a:t>How do we support a parent/carer or young person with a concern?</a:t>
            </a:r>
          </a:p>
          <a:p>
            <a:pPr algn="l">
              <a:lnSpc>
                <a:spcPts val="4223"/>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We are an approachable school where staff are happy to help if you have a concern or worry. Our school has an ‘Open Door’ policy and parents/ carers ar able to talk to staff in the morning or at the end of the school day. If the concern is class based, we encourage parents to speak to the class teacher first. These conversations can be arranged either at the start or at the end of the day or by contacting the school office.</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If you are not satisfied with how the situation has been dealt with or if you feel you need to speak to the SENDCo or headteacher then you can do so by contacting the school office.</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If you are still not satisfied, you can find the complaints policy on our website.</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If a child/young person raises a concern to any member of staff, this will be taken seriously and communicated to the relevant people.</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Teachers will monitor the concern and put relevant strategies in place if needed. We will then provide check-ins with that child to see how they are getting on and to receive feedback from them.</a:t>
            </a:r>
          </a:p>
          <a:p>
            <a:pPr algn="just">
              <a:lnSpc>
                <a:spcPts val="3660"/>
              </a:lnSpc>
              <a:spcBef>
                <a:spcPct val="0"/>
              </a:spcBef>
            </a:pPr>
          </a:p>
          <a:p>
            <a:pPr algn="just">
              <a:lnSpc>
                <a:spcPts val="5760"/>
              </a:lnSpc>
              <a:spcBef>
                <a:spcPct val="0"/>
              </a:spcBef>
            </a:pPr>
            <a:r>
              <a:rPr lang="en-US" sz="4114">
                <a:solidFill>
                  <a:srgbClr val="004AAD"/>
                </a:solidFill>
                <a:latin typeface="Bryndan Write"/>
                <a:ea typeface="Bryndan Write"/>
                <a:cs typeface="Bryndan Write"/>
                <a:sym typeface="Bryndan Write"/>
              </a:rPr>
              <a:t>7. </a:t>
            </a:r>
            <a:r>
              <a:rPr lang="en-US" sz="4114">
                <a:solidFill>
                  <a:srgbClr val="004AAD"/>
                </a:solidFill>
                <a:latin typeface="Bryndan Write"/>
                <a:ea typeface="Bryndan Write"/>
                <a:cs typeface="Bryndan Write"/>
                <a:sym typeface="Bryndan Write"/>
              </a:rPr>
              <a:t>How do we assess and review children’s progress?</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We closely monitor the progress of our pupils with SEND and regularly evaluate the support in place to ensure it is effective and meets individual needs. </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Your child’s progress is reviewed throughout the year using both formal assessments and informal observations. Teachers and support staff record when they are working directly on a target with your child and track their progress carefully. Once a target is achieved, we plan the next steps and set a new one. If a target has not been met, even with high-quality teaching and tailored interventions, we adjust the provisions or the target to make it more achievable, while still aiming for meaningful progress.</a:t>
            </a:r>
          </a:p>
          <a:p>
            <a:pPr algn="just">
              <a:lnSpc>
                <a:spcPts val="3660"/>
              </a:lnSpc>
              <a:spcBef>
                <a:spcPct val="0"/>
              </a:spcBef>
            </a:pPr>
          </a:p>
          <a:p>
            <a:pPr algn="just">
              <a:lnSpc>
                <a:spcPts val="3660"/>
              </a:lnSpc>
              <a:spcBef>
                <a:spcPct val="0"/>
              </a:spcBef>
            </a:pPr>
            <a:r>
              <a:rPr lang="en-US" sz="2614">
                <a:solidFill>
                  <a:srgbClr val="000000"/>
                </a:solidFill>
                <a:latin typeface="Canva Sans"/>
                <a:ea typeface="Canva Sans"/>
                <a:cs typeface="Canva Sans"/>
                <a:sym typeface="Canva Sans"/>
              </a:rPr>
              <a:t>As a parent or carer of a child with SEND, you will receive time, to discuss your child’s progress towards their specific SEND targets. These meetings are a chance to formally review progress and next steps with the class teacher, and sometimes the SENDCo, if appropriate. In addition, we maintain open communication with families, and your</a:t>
            </a:r>
          </a:p>
          <a:p>
            <a:pPr algn="just">
              <a:lnSpc>
                <a:spcPts val="3660"/>
              </a:lnSpc>
              <a:spcBef>
                <a:spcPct val="0"/>
              </a:spcBef>
            </a:pPr>
          </a:p>
          <a:p>
            <a:pPr algn="l">
              <a:lnSpc>
                <a:spcPts val="4223"/>
              </a:lnSpc>
              <a:spcBef>
                <a:spcPct val="0"/>
              </a:spcBef>
            </a:pPr>
          </a:p>
          <a:p>
            <a:pPr algn="l">
              <a:lnSpc>
                <a:spcPts val="4223"/>
              </a:lnSpc>
              <a:spcBef>
                <a:spcPct val="0"/>
              </a:spcBef>
            </a:pPr>
          </a:p>
          <a:p>
            <a:pPr algn="l">
              <a:lnSpc>
                <a:spcPts val="4223"/>
              </a:lnSpc>
              <a:spcBef>
                <a:spcPct val="0"/>
              </a:spcBef>
            </a:pPr>
          </a:p>
          <a:p>
            <a:pPr algn="l">
              <a:lnSpc>
                <a:spcPts val="4223"/>
              </a:lnSpc>
              <a:spcBef>
                <a:spcPct val="0"/>
              </a:spcBef>
            </a:pPr>
          </a:p>
          <a:p>
            <a:pPr algn="l">
              <a:lnSpc>
                <a:spcPts val="4223"/>
              </a:lnSpc>
              <a:spcBef>
                <a:spcPct val="0"/>
              </a:spcBef>
            </a:pPr>
          </a:p>
          <a:p>
            <a:pPr algn="l">
              <a:lnSpc>
                <a:spcPts val="4223"/>
              </a:lnSpc>
              <a:spcBef>
                <a:spcPct val="0"/>
              </a:spcBef>
            </a:pPr>
          </a:p>
          <a:p>
            <a:pPr algn="l">
              <a:lnSpc>
                <a:spcPts val="4223"/>
              </a:lnSpc>
              <a:spcBef>
                <a:spcPct val="0"/>
              </a:spcBef>
            </a:pPr>
          </a:p>
          <a:p>
            <a:pPr algn="l">
              <a:lnSpc>
                <a:spcPts val="4223"/>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561507" y="577910"/>
            <a:ext cx="13888977" cy="18422687"/>
          </a:xfrm>
          <a:prstGeom prst="rect">
            <a:avLst/>
          </a:prstGeom>
        </p:spPr>
        <p:txBody>
          <a:bodyPr anchor="t" rtlCol="false" tIns="0" lIns="0" bIns="0" rIns="0">
            <a:spAutoFit/>
          </a:bodyPr>
          <a:lstStyle/>
          <a:p>
            <a:pPr algn="just">
              <a:lnSpc>
                <a:spcPts val="3694"/>
              </a:lnSpc>
              <a:spcBef>
                <a:spcPct val="0"/>
              </a:spcBef>
            </a:pPr>
            <a:r>
              <a:rPr lang="en-US" sz="2639">
                <a:solidFill>
                  <a:srgbClr val="000000"/>
                </a:solidFill>
                <a:latin typeface="Canva Sans"/>
                <a:ea typeface="Canva Sans"/>
                <a:cs typeface="Canva Sans"/>
                <a:sym typeface="Canva Sans"/>
              </a:rPr>
              <a:t>child’s class teacher will keep you informed between these meetings as needed through informal conversations.</a:t>
            </a:r>
          </a:p>
          <a:p>
            <a:pPr algn="just">
              <a:lnSpc>
                <a:spcPts val="3694"/>
              </a:lnSpc>
              <a:spcBef>
                <a:spcPct val="0"/>
              </a:spcBef>
            </a:pPr>
          </a:p>
          <a:p>
            <a:pPr algn="just">
              <a:lnSpc>
                <a:spcPts val="3694"/>
              </a:lnSpc>
              <a:spcBef>
                <a:spcPct val="0"/>
              </a:spcBef>
            </a:pPr>
            <a:r>
              <a:rPr lang="en-US" sz="2639">
                <a:solidFill>
                  <a:srgbClr val="000000"/>
                </a:solidFill>
                <a:latin typeface="Canva Sans"/>
                <a:ea typeface="Canva Sans"/>
                <a:cs typeface="Canva Sans"/>
                <a:sym typeface="Canva Sans"/>
              </a:rPr>
              <a:t>Our SENDCo works and headteacher carry out regular and focused monitoring of all SEND processes and provision. This includes observing lessons, reviewing pupils’ work, and gathering feedback.</a:t>
            </a:r>
          </a:p>
          <a:p>
            <a:pPr algn="just">
              <a:lnSpc>
                <a:spcPts val="3694"/>
              </a:lnSpc>
              <a:spcBef>
                <a:spcPct val="0"/>
              </a:spcBef>
            </a:pPr>
            <a:r>
              <a:rPr lang="en-US" sz="2639">
                <a:solidFill>
                  <a:srgbClr val="000000"/>
                </a:solidFill>
                <a:latin typeface="Canva Sans"/>
                <a:ea typeface="Canva Sans"/>
                <a:cs typeface="Canva Sans"/>
                <a:sym typeface="Canva Sans"/>
              </a:rPr>
              <a:t>Findings are shared with staff to ensure that high-quality support is consistently in place for all children with SEND.</a:t>
            </a:r>
          </a:p>
          <a:p>
            <a:pPr algn="l">
              <a:lnSpc>
                <a:spcPts val="3694"/>
              </a:lnSpc>
              <a:spcBef>
                <a:spcPct val="0"/>
              </a:spcBef>
            </a:pPr>
          </a:p>
          <a:p>
            <a:pPr algn="l">
              <a:lnSpc>
                <a:spcPts val="3694"/>
              </a:lnSpc>
              <a:spcBef>
                <a:spcPct val="0"/>
              </a:spcBef>
            </a:pPr>
          </a:p>
          <a:p>
            <a:pPr algn="l">
              <a:lnSpc>
                <a:spcPts val="5826"/>
              </a:lnSpc>
              <a:spcBef>
                <a:spcPct val="0"/>
              </a:spcBef>
            </a:pPr>
            <a:r>
              <a:rPr lang="en-US" sz="4161">
                <a:solidFill>
                  <a:srgbClr val="004AAD"/>
                </a:solidFill>
                <a:latin typeface="Bryndan Write"/>
                <a:ea typeface="Bryndan Write"/>
                <a:cs typeface="Bryndan Write"/>
                <a:sym typeface="Bryndan Write"/>
              </a:rPr>
              <a:t>8.</a:t>
            </a:r>
            <a:r>
              <a:rPr lang="en-US" sz="4161">
                <a:solidFill>
                  <a:srgbClr val="000000"/>
                </a:solidFill>
                <a:latin typeface="Bryndan Write"/>
                <a:ea typeface="Bryndan Write"/>
                <a:cs typeface="Bryndan Write"/>
                <a:sym typeface="Bryndan Write"/>
              </a:rPr>
              <a:t>  </a:t>
            </a:r>
            <a:r>
              <a:rPr lang="en-US" sz="4161">
                <a:solidFill>
                  <a:srgbClr val="004AAD"/>
                </a:solidFill>
                <a:latin typeface="Bryndan Write"/>
                <a:ea typeface="Bryndan Write"/>
                <a:cs typeface="Bryndan Write"/>
                <a:sym typeface="Bryndan Write"/>
              </a:rPr>
              <a:t>How do we evaluate the effectiveness of provisions for pupils with SEND?</a:t>
            </a:r>
          </a:p>
          <a:p>
            <a:pPr algn="l">
              <a:lnSpc>
                <a:spcPts val="4263"/>
              </a:lnSpc>
              <a:spcBef>
                <a:spcPct val="0"/>
              </a:spcBef>
            </a:pPr>
          </a:p>
          <a:p>
            <a:pPr algn="just">
              <a:lnSpc>
                <a:spcPts val="3694"/>
              </a:lnSpc>
              <a:spcBef>
                <a:spcPct val="0"/>
              </a:spcBef>
            </a:pPr>
            <a:r>
              <a:rPr lang="en-US" sz="2639">
                <a:solidFill>
                  <a:srgbClr val="000000"/>
                </a:solidFill>
                <a:latin typeface="Canva Sans"/>
                <a:ea typeface="Canva Sans"/>
                <a:cs typeface="Canva Sans"/>
                <a:sym typeface="Canva Sans"/>
              </a:rPr>
              <a:t>When monitoring the progress towards individual targets for children with SEND, we evaluate the provision we have in place for them and how effective it is. If the provisions are not supporting and allowing for progress, we will re-evaluate and make changes. This cycle is continuous.</a:t>
            </a:r>
          </a:p>
          <a:p>
            <a:pPr algn="just">
              <a:lnSpc>
                <a:spcPts val="3694"/>
              </a:lnSpc>
              <a:spcBef>
                <a:spcPct val="0"/>
              </a:spcBef>
            </a:pPr>
          </a:p>
          <a:p>
            <a:pPr algn="just">
              <a:lnSpc>
                <a:spcPts val="3694"/>
              </a:lnSpc>
              <a:spcBef>
                <a:spcPct val="0"/>
              </a:spcBef>
            </a:pPr>
          </a:p>
          <a:p>
            <a:pPr algn="l">
              <a:lnSpc>
                <a:spcPts val="5826"/>
              </a:lnSpc>
              <a:spcBef>
                <a:spcPct val="0"/>
              </a:spcBef>
            </a:pPr>
            <a:r>
              <a:rPr lang="en-US" sz="4161">
                <a:solidFill>
                  <a:srgbClr val="000000"/>
                </a:solidFill>
                <a:latin typeface="Bryndan Write"/>
                <a:ea typeface="Bryndan Write"/>
                <a:cs typeface="Bryndan Write"/>
                <a:sym typeface="Bryndan Write"/>
              </a:rPr>
              <a:t> </a:t>
            </a:r>
            <a:r>
              <a:rPr lang="en-US" sz="4161">
                <a:solidFill>
                  <a:srgbClr val="004AAD"/>
                </a:solidFill>
                <a:latin typeface="Bryndan Write"/>
                <a:ea typeface="Bryndan Write"/>
                <a:cs typeface="Bryndan Write"/>
                <a:sym typeface="Bryndan Write"/>
              </a:rPr>
              <a:t>9</a:t>
            </a:r>
            <a:r>
              <a:rPr lang="en-US" sz="4161">
                <a:solidFill>
                  <a:srgbClr val="000000"/>
                </a:solidFill>
                <a:latin typeface="Bryndan Write"/>
                <a:ea typeface="Bryndan Write"/>
                <a:cs typeface="Bryndan Write"/>
                <a:sym typeface="Bryndan Write"/>
              </a:rPr>
              <a:t>. </a:t>
            </a:r>
            <a:r>
              <a:rPr lang="en-US" sz="4161">
                <a:solidFill>
                  <a:srgbClr val="004AAD"/>
                </a:solidFill>
                <a:latin typeface="Bryndan Write"/>
                <a:ea typeface="Bryndan Write"/>
                <a:cs typeface="Bryndan Write"/>
                <a:sym typeface="Bryndan Write"/>
              </a:rPr>
              <a:t>How do we support pupils who are transferring?</a:t>
            </a:r>
          </a:p>
          <a:p>
            <a:pPr algn="l">
              <a:lnSpc>
                <a:spcPts val="4263"/>
              </a:lnSpc>
              <a:spcBef>
                <a:spcPct val="0"/>
              </a:spcBef>
            </a:pPr>
          </a:p>
          <a:p>
            <a:pPr algn="just">
              <a:lnSpc>
                <a:spcPts val="3694"/>
              </a:lnSpc>
              <a:spcBef>
                <a:spcPct val="0"/>
              </a:spcBef>
            </a:pPr>
            <a:r>
              <a:rPr lang="en-US" sz="2639">
                <a:solidFill>
                  <a:srgbClr val="000000"/>
                </a:solidFill>
                <a:latin typeface="Canva Sans"/>
                <a:ea typeface="Canva Sans"/>
                <a:cs typeface="Canva Sans"/>
                <a:sym typeface="Canva Sans"/>
              </a:rPr>
              <a:t>We understand that transitions can be particularly difficult for pupils with special educational needs and we work closely with other schools and agencies to ensure the transition is as smooth as possible. We can arrange additional support for their high school transfer such as extra visits. If your child is moving schools to a new primary school, or coming from another primary school, then we will always endeavour to talk to the relevant staff in person and ensure all support needs are in place. </a:t>
            </a:r>
          </a:p>
          <a:p>
            <a:pPr algn="just">
              <a:lnSpc>
                <a:spcPts val="3694"/>
              </a:lnSpc>
              <a:spcBef>
                <a:spcPct val="0"/>
              </a:spcBef>
            </a:pPr>
            <a:r>
              <a:rPr lang="en-US" sz="2639">
                <a:solidFill>
                  <a:srgbClr val="000000"/>
                </a:solidFill>
                <a:latin typeface="Canva Sans"/>
                <a:ea typeface="Canva Sans"/>
                <a:cs typeface="Canva Sans"/>
                <a:sym typeface="Canva Sans"/>
              </a:rPr>
              <a:t>We have close links with our feeder nurseries and our local high school. Our EYFS teacher and SENDCO (if needed) will visit your child in their nursery setting to get to know their needs. </a:t>
            </a:r>
          </a:p>
          <a:p>
            <a:pPr algn="just">
              <a:lnSpc>
                <a:spcPts val="3694"/>
              </a:lnSpc>
              <a:spcBef>
                <a:spcPct val="0"/>
              </a:spcBef>
            </a:pPr>
            <a:r>
              <a:rPr lang="en-US" sz="2639">
                <a:solidFill>
                  <a:srgbClr val="000000"/>
                </a:solidFill>
                <a:latin typeface="Canva Sans"/>
                <a:ea typeface="Canva Sans"/>
                <a:cs typeface="Canva Sans"/>
                <a:sym typeface="Canva Sans"/>
              </a:rPr>
              <a:t>Children with an EHCP who are transferring to secondary school will have an annual review in the autumn term and where appropriate the SENCO from the transferring High School will attend.</a:t>
            </a:r>
          </a:p>
          <a:p>
            <a:pPr algn="l">
              <a:lnSpc>
                <a:spcPts val="4263"/>
              </a:lnSpc>
              <a:spcBef>
                <a:spcPct val="0"/>
              </a:spcBef>
            </a:pPr>
          </a:p>
          <a:p>
            <a:pPr algn="l">
              <a:lnSpc>
                <a:spcPts val="4263"/>
              </a:lnSpc>
              <a:spcBef>
                <a:spcPct val="0"/>
              </a:spcBef>
            </a:pPr>
          </a:p>
          <a:p>
            <a:pPr algn="l">
              <a:lnSpc>
                <a:spcPts val="4263"/>
              </a:lnSpc>
              <a:spcBef>
                <a:spcPct val="0"/>
              </a:spcBef>
            </a:pPr>
          </a:p>
          <a:p>
            <a:pPr algn="l">
              <a:lnSpc>
                <a:spcPts val="4263"/>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850758" y="568385"/>
            <a:ext cx="13695043" cy="18693130"/>
          </a:xfrm>
          <a:prstGeom prst="rect">
            <a:avLst/>
          </a:prstGeom>
        </p:spPr>
        <p:txBody>
          <a:bodyPr anchor="t" rtlCol="false" tIns="0" lIns="0" bIns="0" rIns="0">
            <a:spAutoFit/>
          </a:bodyPr>
          <a:lstStyle/>
          <a:p>
            <a:pPr algn="l">
              <a:lnSpc>
                <a:spcPts val="3640"/>
              </a:lnSpc>
              <a:spcBef>
                <a:spcPct val="0"/>
              </a:spcBef>
            </a:pPr>
          </a:p>
          <a:p>
            <a:pPr algn="l">
              <a:lnSpc>
                <a:spcPts val="5739"/>
              </a:lnSpc>
              <a:spcBef>
                <a:spcPct val="0"/>
              </a:spcBef>
            </a:pPr>
            <a:r>
              <a:rPr lang="en-US" sz="4099">
                <a:solidFill>
                  <a:srgbClr val="004AAD"/>
                </a:solidFill>
                <a:latin typeface="Bryndan Write"/>
                <a:ea typeface="Bryndan Write"/>
                <a:cs typeface="Bryndan Write"/>
                <a:sym typeface="Bryndan Write"/>
              </a:rPr>
              <a:t>10.  How do we adapt the curriculum and learning environments for pupils with SEND?</a:t>
            </a:r>
          </a:p>
          <a:p>
            <a:pPr algn="l">
              <a:lnSpc>
                <a:spcPts val="3640"/>
              </a:lnSpc>
              <a:spcBef>
                <a:spcPct val="0"/>
              </a:spcBef>
            </a:pPr>
          </a:p>
          <a:p>
            <a:pPr algn="just">
              <a:lnSpc>
                <a:spcPts val="3640"/>
              </a:lnSpc>
              <a:spcBef>
                <a:spcPct val="0"/>
              </a:spcBef>
            </a:pPr>
            <a:r>
              <a:rPr lang="en-US" sz="2600">
                <a:solidFill>
                  <a:srgbClr val="000000"/>
                </a:solidFill>
                <a:latin typeface="Canva Sans"/>
                <a:ea typeface="Canva Sans"/>
                <a:cs typeface="Canva Sans"/>
                <a:sym typeface="Canva Sans"/>
              </a:rPr>
              <a:t>Firstly, we aim for our classrooms to be inclusive for all. Every classroom actively uses a daily visual timetable and we encourage teachers to ensure their lessons are engaging and inclusive. We encourage the use of physical objects to aid learning and to also make lessons practical, where appropriate and possible. We want to create learning experiences for children that they will remember and we also strive to remove, or reduce potential barriers to learning. We encourage teachers to break instructions down when needed and to scaffold learning appropriately. </a:t>
            </a:r>
          </a:p>
          <a:p>
            <a:pPr algn="just">
              <a:lnSpc>
                <a:spcPts val="3640"/>
              </a:lnSpc>
              <a:spcBef>
                <a:spcPct val="0"/>
              </a:spcBef>
            </a:pPr>
          </a:p>
          <a:p>
            <a:pPr algn="just">
              <a:lnSpc>
                <a:spcPts val="3640"/>
              </a:lnSpc>
              <a:spcBef>
                <a:spcPct val="0"/>
              </a:spcBef>
            </a:pPr>
            <a:r>
              <a:rPr lang="en-US" sz="2600">
                <a:solidFill>
                  <a:srgbClr val="000000"/>
                </a:solidFill>
                <a:latin typeface="Canva Sans"/>
                <a:ea typeface="Canva Sans"/>
                <a:cs typeface="Canva Sans"/>
                <a:sym typeface="Canva Sans"/>
              </a:rPr>
              <a:t>Even with the above in place, individual and additional adaptations may be needed in order to ensure the child is accessing the curriculum at their level. At times, the SENDCo may observe the child so they can offer their professional judgement. We may decide that additional physical objects are needed to aid learning/outcome, such as pencil grips, timers, wobble cushions, Now and Then boards, additional visuals/ word mat or noise cancelling headphones. It may be that additional interventions are planned in or we might highlight the need for a brain/ sensory break.</a:t>
            </a:r>
          </a:p>
          <a:p>
            <a:pPr algn="just">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Sometimes, we may seek or gain professional advice from outside agencies, such as Educational Psychologists or Occupational Therapists. We may then make additional adaptations in line with their guidance.</a:t>
            </a:r>
          </a:p>
          <a:p>
            <a:pPr algn="l">
              <a:lnSpc>
                <a:spcPts val="3640"/>
              </a:lnSpc>
              <a:spcBef>
                <a:spcPct val="0"/>
              </a:spcBef>
            </a:pPr>
          </a:p>
          <a:p>
            <a:pPr algn="l">
              <a:lnSpc>
                <a:spcPts val="3640"/>
              </a:lnSpc>
              <a:spcBef>
                <a:spcPct val="0"/>
              </a:spcBef>
            </a:pPr>
          </a:p>
          <a:p>
            <a:pPr algn="l">
              <a:lnSpc>
                <a:spcPts val="5739"/>
              </a:lnSpc>
              <a:spcBef>
                <a:spcPct val="0"/>
              </a:spcBef>
            </a:pPr>
            <a:r>
              <a:rPr lang="en-US" sz="4099">
                <a:solidFill>
                  <a:srgbClr val="000000"/>
                </a:solidFill>
                <a:latin typeface="Bryndan Write"/>
                <a:ea typeface="Bryndan Write"/>
                <a:cs typeface="Bryndan Write"/>
                <a:sym typeface="Bryndan Write"/>
              </a:rPr>
              <a:t> </a:t>
            </a:r>
            <a:r>
              <a:rPr lang="en-US" sz="4099">
                <a:solidFill>
                  <a:srgbClr val="004AAD"/>
                </a:solidFill>
                <a:latin typeface="Bryndan Write"/>
                <a:ea typeface="Bryndan Write"/>
                <a:cs typeface="Bryndan Write"/>
                <a:sym typeface="Bryndan Write"/>
              </a:rPr>
              <a:t>11. How will equipment and facilities be secured?</a:t>
            </a:r>
          </a:p>
          <a:p>
            <a:pPr algn="l">
              <a:lnSpc>
                <a:spcPts val="3640"/>
              </a:lnSpc>
              <a:spcBef>
                <a:spcPct val="0"/>
              </a:spcBef>
            </a:pPr>
          </a:p>
          <a:p>
            <a:pPr algn="just">
              <a:lnSpc>
                <a:spcPts val="3640"/>
              </a:lnSpc>
              <a:spcBef>
                <a:spcPct val="0"/>
              </a:spcBef>
            </a:pPr>
            <a:r>
              <a:rPr lang="en-US" sz="2600">
                <a:solidFill>
                  <a:srgbClr val="000000"/>
                </a:solidFill>
                <a:latin typeface="Canva Sans"/>
                <a:ea typeface="Canva Sans"/>
                <a:cs typeface="Canva Sans"/>
                <a:sym typeface="Canva Sans"/>
              </a:rPr>
              <a:t>If your child is on the SEND register, they will have some additional provision or intervention to help meet their needs. All schools have a ‘notional’ SEND budget to help meet this additional provision. This could be extra maths, reading, writing, spelling or phonics groups. The level of support they get be linked to factors such as their overall progress and attainment against age- related expectations. </a:t>
            </a:r>
          </a:p>
          <a:p>
            <a:pPr algn="just">
              <a:lnSpc>
                <a:spcPts val="3640"/>
              </a:lnSpc>
              <a:spcBef>
                <a:spcPct val="0"/>
              </a:spcBef>
            </a:pPr>
          </a:p>
          <a:p>
            <a:pPr algn="just">
              <a:lnSpc>
                <a:spcPts val="3640"/>
              </a:lnSpc>
              <a:spcBef>
                <a:spcPct val="0"/>
              </a:spcBef>
            </a:pPr>
            <a:r>
              <a:rPr lang="en-US" sz="2600">
                <a:solidFill>
                  <a:srgbClr val="000000"/>
                </a:solidFill>
                <a:latin typeface="Canva Sans"/>
                <a:ea typeface="Canva Sans"/>
                <a:cs typeface="Canva Sans"/>
                <a:sym typeface="Canva Sans"/>
              </a:rPr>
              <a:t>We will also look at barriers to learning and more specific difficulties. Your child may need additional adaptations and specialist equipment such as reading overlays, sensory aids or adapted writing materials. </a:t>
            </a:r>
          </a:p>
          <a:p>
            <a:pPr algn="l">
              <a:lnSpc>
                <a:spcPts val="3640"/>
              </a:lnSpc>
              <a:spcBef>
                <a:spcPct val="0"/>
              </a:spcBef>
            </a:pPr>
          </a:p>
          <a:p>
            <a:pPr algn="l">
              <a:lnSpc>
                <a:spcPts val="3640"/>
              </a:lnSpc>
              <a:spcBef>
                <a:spcPct val="0"/>
              </a:spcBef>
            </a:pPr>
          </a:p>
          <a:p>
            <a:pPr algn="l">
              <a:lnSpc>
                <a:spcPts val="420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561507" y="568385"/>
            <a:ext cx="14101039" cy="19993610"/>
          </a:xfrm>
          <a:prstGeom prst="rect">
            <a:avLst/>
          </a:prstGeom>
        </p:spPr>
        <p:txBody>
          <a:bodyPr anchor="t" rtlCol="false" tIns="0" lIns="0" bIns="0" rIns="0">
            <a:spAutoFit/>
          </a:bodyPr>
          <a:lstStyle/>
          <a:p>
            <a:pPr algn="just">
              <a:lnSpc>
                <a:spcPts val="3640"/>
              </a:lnSpc>
            </a:pPr>
            <a:r>
              <a:rPr lang="en-US" sz="2600">
                <a:solidFill>
                  <a:srgbClr val="000000"/>
                </a:solidFill>
                <a:latin typeface="Canva Sans"/>
                <a:ea typeface="Canva Sans"/>
                <a:cs typeface="Canva Sans"/>
                <a:sym typeface="Canva Sans"/>
              </a:rPr>
              <a:t>We may also consider how technology can be used to reduce barriers to learning. This could be through the use of recordable devices, spelling checkers, or the range of tools available through the use of a laptop such as speech to text software, immersive reader or specific programs. </a:t>
            </a: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Specialist intervention programmes may be provided such as reading coaching, speech and language groups or sensory circuits. Some pupils may follow a more personalised curriculum and have additional adult support. </a:t>
            </a: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Your child may be in receipt of additional funding, either through Special Educational Needs Intervention Funding (SENIF) or an Education, Health and care plan (EHCP) which both provide additional funding to the school to make adaptions and provisions for your child.</a:t>
            </a: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If both the school and parents/ carers determine that a child requires further assessment for areas such as dyscalculia/ dyslexia, and after careful monitoring of evidence and progress, parents/ carers will be asked to contribute 50% of the total assessment cost. This contribution is necessary due to the lifelong nature of the diagnosis and assessment process. If your child is in receipt of pupil premium funding then this cost will be paid for by the funding.</a:t>
            </a:r>
          </a:p>
          <a:p>
            <a:pPr algn="just">
              <a:lnSpc>
                <a:spcPts val="3640"/>
              </a:lnSpc>
            </a:pPr>
          </a:p>
          <a:p>
            <a:pPr algn="just">
              <a:lnSpc>
                <a:spcPts val="5739"/>
              </a:lnSpc>
            </a:pPr>
            <a:r>
              <a:rPr lang="en-US" sz="4099">
                <a:solidFill>
                  <a:srgbClr val="004AAD"/>
                </a:solidFill>
                <a:latin typeface="Bryndan Write"/>
                <a:ea typeface="Bryndan Write"/>
                <a:cs typeface="Bryndan Write"/>
                <a:sym typeface="Bryndan Write"/>
              </a:rPr>
              <a:t>1</a:t>
            </a:r>
            <a:r>
              <a:rPr lang="en-US" sz="4099">
                <a:solidFill>
                  <a:srgbClr val="004AAD"/>
                </a:solidFill>
                <a:latin typeface="Bryndan Write"/>
                <a:ea typeface="Bryndan Write"/>
                <a:cs typeface="Bryndan Write"/>
                <a:sym typeface="Bryndan Write"/>
              </a:rPr>
              <a:t>2.  What expertise and training does our staff receive, in relation to supporting and teaching pupils with SEND?</a:t>
            </a:r>
          </a:p>
          <a:p>
            <a:pPr algn="just">
              <a:lnSpc>
                <a:spcPts val="3640"/>
              </a:lnSpc>
            </a:pPr>
          </a:p>
          <a:p>
            <a:pPr algn="just" marL="561342" indent="-280671" lvl="1">
              <a:lnSpc>
                <a:spcPts val="3640"/>
              </a:lnSpc>
              <a:buFont typeface="Arial"/>
              <a:buChar char="•"/>
            </a:pPr>
            <a:r>
              <a:rPr lang="en-US" sz="2600">
                <a:solidFill>
                  <a:srgbClr val="000000"/>
                </a:solidFill>
                <a:latin typeface="Canva Sans"/>
                <a:ea typeface="Canva Sans"/>
                <a:cs typeface="Canva Sans"/>
                <a:sym typeface="Canva Sans"/>
              </a:rPr>
              <a:t>KS1 and 2 staff have attended training on Dyslexia, Autism Awareness, trauma, dyscalculia, adaptove teaching.</a:t>
            </a:r>
          </a:p>
          <a:p>
            <a:pPr algn="just" marL="561342" indent="-280671" lvl="1">
              <a:lnSpc>
                <a:spcPts val="3640"/>
              </a:lnSpc>
              <a:buFont typeface="Arial"/>
              <a:buChar char="•"/>
            </a:pPr>
            <a:r>
              <a:rPr lang="en-US" sz="2600">
                <a:solidFill>
                  <a:srgbClr val="000000"/>
                </a:solidFill>
                <a:latin typeface="Canva Sans"/>
                <a:ea typeface="Canva Sans"/>
                <a:cs typeface="Canva Sans"/>
                <a:sym typeface="Canva Sans"/>
              </a:rPr>
              <a:t>Our support staff have been trained in ACES, dyscalculia, dyslexia, MELSA, autism awareness as well as specific interventions.</a:t>
            </a:r>
          </a:p>
          <a:p>
            <a:pPr algn="just" marL="561342" indent="-280671" lvl="1">
              <a:lnSpc>
                <a:spcPts val="3640"/>
              </a:lnSpc>
              <a:buFont typeface="Arial"/>
              <a:buChar char="•"/>
            </a:pPr>
            <a:r>
              <a:rPr lang="en-US" sz="2600">
                <a:solidFill>
                  <a:srgbClr val="000000"/>
                </a:solidFill>
                <a:latin typeface="Canva Sans"/>
                <a:ea typeface="Canva Sans"/>
                <a:cs typeface="Canva Sans"/>
                <a:sym typeface="Canva Sans"/>
              </a:rPr>
              <a:t>The school SENCO attends partnership meetings and draws on the experiences of others within the cluster group where necessary.</a:t>
            </a:r>
          </a:p>
          <a:p>
            <a:pPr algn="just" marL="561342" indent="-280671" lvl="1">
              <a:lnSpc>
                <a:spcPts val="3640"/>
              </a:lnSpc>
              <a:buFont typeface="Arial"/>
              <a:buChar char="•"/>
            </a:pPr>
            <a:r>
              <a:rPr lang="en-US" sz="2600">
                <a:solidFill>
                  <a:srgbClr val="000000"/>
                </a:solidFill>
                <a:latin typeface="Canva Sans"/>
                <a:ea typeface="Canva Sans"/>
                <a:cs typeface="Canva Sans"/>
                <a:sym typeface="Canva Sans"/>
              </a:rPr>
              <a:t>Other outside agencies are involved when required. This may include Educational Psychologist, Speech and Language, CAHMS, Oakfield School, Behaviour and Attendance, Autism Outreach, and GPs as appropriate.</a:t>
            </a:r>
          </a:p>
          <a:p>
            <a:pPr algn="just">
              <a:lnSpc>
                <a:spcPts val="3640"/>
              </a:lnSpc>
            </a:pP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As a school we actively encourage all staff to engage in Continuing Professional Development (CPD) and training opportunities. This enables us to remain adept and knowledgeable in the latest practices of supporting children with SEND.</a:t>
            </a:r>
          </a:p>
          <a:p>
            <a:pPr algn="just">
              <a:lnSpc>
                <a:spcPts val="3640"/>
              </a:lnSpc>
            </a:pPr>
          </a:p>
          <a:p>
            <a:pPr algn="just">
              <a:lnSpc>
                <a:spcPts val="5739"/>
              </a:lnSpc>
            </a:pPr>
          </a:p>
          <a:p>
            <a:pPr algn="just">
              <a:lnSpc>
                <a:spcPts val="3640"/>
              </a:lnSpc>
            </a:pPr>
          </a:p>
          <a:p>
            <a:pPr algn="just">
              <a:lnSpc>
                <a:spcPts val="364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561507" y="568385"/>
            <a:ext cx="14101039" cy="19803110"/>
          </a:xfrm>
          <a:prstGeom prst="rect">
            <a:avLst/>
          </a:prstGeom>
        </p:spPr>
        <p:txBody>
          <a:bodyPr anchor="t" rtlCol="false" tIns="0" lIns="0" bIns="0" rIns="0">
            <a:spAutoFit/>
          </a:bodyPr>
          <a:lstStyle/>
          <a:p>
            <a:pPr algn="l">
              <a:lnSpc>
                <a:spcPts val="3640"/>
              </a:lnSpc>
            </a:pPr>
          </a:p>
          <a:p>
            <a:pPr algn="l">
              <a:lnSpc>
                <a:spcPts val="5739"/>
              </a:lnSpc>
            </a:pPr>
            <a:r>
              <a:rPr lang="en-US" sz="4099">
                <a:solidFill>
                  <a:srgbClr val="004AAD"/>
                </a:solidFill>
                <a:latin typeface="Bryndan Write"/>
                <a:ea typeface="Bryndan Write"/>
                <a:cs typeface="Bryndan Write"/>
                <a:sym typeface="Bryndan Write"/>
              </a:rPr>
              <a:t>13. How are pupils with SEND enabled to engage in activities available to their peers without SEND?</a:t>
            </a:r>
          </a:p>
          <a:p>
            <a:pPr algn="l">
              <a:lnSpc>
                <a:spcPts val="3640"/>
              </a:lnSpc>
            </a:pPr>
          </a:p>
          <a:p>
            <a:pPr algn="l">
              <a:lnSpc>
                <a:spcPts val="3640"/>
              </a:lnSpc>
            </a:pPr>
            <a:r>
              <a:rPr lang="en-US" sz="2600">
                <a:solidFill>
                  <a:srgbClr val="000000"/>
                </a:solidFill>
                <a:latin typeface="Canva Sans"/>
                <a:ea typeface="Canva Sans"/>
                <a:cs typeface="Canva Sans"/>
                <a:sym typeface="Canva Sans"/>
              </a:rPr>
              <a:t>The school runs clubs within the school day. This includes an after-school run by the school staff.</a:t>
            </a:r>
          </a:p>
          <a:p>
            <a:pPr algn="l">
              <a:lnSpc>
                <a:spcPts val="3640"/>
              </a:lnSpc>
            </a:pPr>
          </a:p>
          <a:p>
            <a:pPr algn="l">
              <a:lnSpc>
                <a:spcPts val="3640"/>
              </a:lnSpc>
              <a:spcBef>
                <a:spcPct val="0"/>
              </a:spcBef>
            </a:pPr>
            <a:r>
              <a:rPr lang="en-US" sz="2600">
                <a:solidFill>
                  <a:srgbClr val="000000"/>
                </a:solidFill>
                <a:latin typeface="Canva Sans"/>
                <a:ea typeface="Canva Sans"/>
                <a:cs typeface="Canva Sans"/>
                <a:sym typeface="Canva Sans"/>
              </a:rPr>
              <a:t>There are a wide variety of clubs that offer sporting, physical and creative and thinking challenges.</a:t>
            </a:r>
          </a:p>
          <a:p>
            <a:pPr algn="l">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Residential visits, and day visits are used to support specific groups of children, and the school offers this to partner schools to bring children together with similar needs.</a:t>
            </a:r>
          </a:p>
          <a:p>
            <a:pPr algn="l">
              <a:lnSpc>
                <a:spcPts val="3640"/>
              </a:lnSpc>
              <a:spcBef>
                <a:spcPct val="0"/>
              </a:spcBef>
            </a:pPr>
            <a:r>
              <a:rPr lang="en-US" sz="2600">
                <a:solidFill>
                  <a:srgbClr val="000000"/>
                </a:solidFill>
                <a:latin typeface="Canva Sans"/>
                <a:ea typeface="Canva Sans"/>
                <a:cs typeface="Canva Sans"/>
                <a:sym typeface="Canva Sans"/>
              </a:rPr>
              <a:t>To facilitate participation, we create tailored individual risk assessments where necessary, identifying any additional provisions required to support our children with SEND.</a:t>
            </a:r>
          </a:p>
          <a:p>
            <a:pPr algn="l">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Our philosophy is clear: no pupil will be excluded from these enriching activities due to their SEND or disability. We assess and implement appropriate measures to ensure that each child can fully participate and benefit from the school experience. By prioritising inclusivity, we create a supportive atmosphere where every child can thrive.</a:t>
            </a:r>
          </a:p>
          <a:p>
            <a:pPr algn="l">
              <a:lnSpc>
                <a:spcPts val="3640"/>
              </a:lnSpc>
              <a:spcBef>
                <a:spcPct val="0"/>
              </a:spcBef>
            </a:pPr>
          </a:p>
          <a:p>
            <a:pPr algn="l">
              <a:lnSpc>
                <a:spcPts val="5739"/>
              </a:lnSpc>
              <a:spcBef>
                <a:spcPct val="0"/>
              </a:spcBef>
            </a:pPr>
            <a:r>
              <a:rPr lang="en-US" sz="4099">
                <a:solidFill>
                  <a:srgbClr val="004AAD"/>
                </a:solidFill>
                <a:latin typeface="Bryndan Write"/>
                <a:ea typeface="Bryndan Write"/>
                <a:cs typeface="Bryndan Write"/>
                <a:sym typeface="Bryndan Write"/>
              </a:rPr>
              <a:t>14. What support is available for improving the emotional and social development of pupils with SEND? </a:t>
            </a:r>
          </a:p>
          <a:p>
            <a:pPr algn="l">
              <a:lnSpc>
                <a:spcPts val="3640"/>
              </a:lnSpc>
              <a:spcBef>
                <a:spcPct val="0"/>
              </a:spcBef>
            </a:pPr>
          </a:p>
          <a:p>
            <a:pPr algn="just">
              <a:lnSpc>
                <a:spcPts val="3640"/>
              </a:lnSpc>
              <a:spcBef>
                <a:spcPct val="0"/>
              </a:spcBef>
            </a:pPr>
            <a:r>
              <a:rPr lang="en-US" sz="2600">
                <a:solidFill>
                  <a:srgbClr val="000000"/>
                </a:solidFill>
                <a:latin typeface="Canva Sans"/>
                <a:ea typeface="Canva Sans"/>
                <a:cs typeface="Canva Sans"/>
                <a:sym typeface="Canva Sans"/>
              </a:rPr>
              <a:t>From the moment children start school in EYFS, we promote emotional and social development through direct PSHE lessons, every day practices, our school ethos and our behaviour curriculum and policy. </a:t>
            </a:r>
          </a:p>
          <a:p>
            <a:pPr algn="just">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Other ways we support the children:- </a:t>
            </a:r>
          </a:p>
          <a:p>
            <a:pPr algn="l" marL="561342" indent="-280671" lvl="1">
              <a:lnSpc>
                <a:spcPts val="3640"/>
              </a:lnSpc>
              <a:buFont typeface="Arial"/>
              <a:buChar char="•"/>
            </a:pPr>
            <a:r>
              <a:rPr lang="en-US" sz="2600">
                <a:solidFill>
                  <a:srgbClr val="000000"/>
                </a:solidFill>
                <a:latin typeface="Canva Sans"/>
                <a:ea typeface="Canva Sans"/>
                <a:cs typeface="Canva Sans"/>
                <a:sym typeface="Canva Sans"/>
              </a:rPr>
              <a:t>We provide Social Communication groups and Forest school activities.</a:t>
            </a:r>
          </a:p>
          <a:p>
            <a:pPr algn="l" marL="561342" indent="-280671" lvl="1">
              <a:lnSpc>
                <a:spcPts val="3640"/>
              </a:lnSpc>
              <a:buFont typeface="Arial"/>
              <a:buChar char="•"/>
            </a:pPr>
            <a:r>
              <a:rPr lang="en-US" sz="2600">
                <a:solidFill>
                  <a:srgbClr val="000000"/>
                </a:solidFill>
                <a:latin typeface="Canva Sans"/>
                <a:ea typeface="Canva Sans"/>
                <a:cs typeface="Canva Sans"/>
                <a:sym typeface="Canva Sans"/>
              </a:rPr>
              <a:t> We ensure there is good behaviour management which allows staff to recognise when pupils might be encountering difficulties.</a:t>
            </a:r>
          </a:p>
          <a:p>
            <a:pPr algn="l" marL="561342" indent="-280671" lvl="1">
              <a:lnSpc>
                <a:spcPts val="3640"/>
              </a:lnSpc>
              <a:buFont typeface="Arial"/>
              <a:buChar char="•"/>
            </a:pPr>
            <a:r>
              <a:rPr lang="en-US" sz="2600">
                <a:solidFill>
                  <a:srgbClr val="000000"/>
                </a:solidFill>
                <a:latin typeface="Canva Sans"/>
                <a:ea typeface="Canva Sans"/>
                <a:cs typeface="Canva Sans"/>
                <a:sym typeface="Canva Sans"/>
              </a:rPr>
              <a:t> Each classroom has a space to retreat to or the pupil may spend some time away from the classroom to gather their thoughts.</a:t>
            </a:r>
          </a:p>
          <a:p>
            <a:pPr algn="l" marL="561342" indent="-280671" lvl="1">
              <a:lnSpc>
                <a:spcPts val="3640"/>
              </a:lnSpc>
              <a:buFont typeface="Arial"/>
              <a:buChar char="•"/>
            </a:pPr>
            <a:r>
              <a:rPr lang="en-US" sz="2600">
                <a:solidFill>
                  <a:srgbClr val="000000"/>
                </a:solidFill>
                <a:latin typeface="Canva Sans"/>
                <a:ea typeface="Canva Sans"/>
                <a:cs typeface="Canva Sans"/>
                <a:sym typeface="Canva Sans"/>
              </a:rPr>
              <a:t> PSHE lessons:- Our Personal, Social, Health and Economic Education follows KAPOW, equipping children with essential life skills.</a:t>
            </a:r>
          </a:p>
          <a:p>
            <a:pPr algn="l">
              <a:lnSpc>
                <a:spcPts val="3640"/>
              </a:lnSpc>
            </a:pPr>
          </a:p>
          <a:p>
            <a:pPr algn="l">
              <a:lnSpc>
                <a:spcPts val="3640"/>
              </a:lnSpc>
              <a:spcBef>
                <a:spcPct val="0"/>
              </a:spcBef>
            </a:pPr>
          </a:p>
          <a:p>
            <a:pPr algn="l">
              <a:lnSpc>
                <a:spcPts val="3640"/>
              </a:lnSpc>
              <a:spcBef>
                <a:spcPct val="0"/>
              </a:spcBef>
            </a:pPr>
          </a:p>
          <a:p>
            <a:pPr algn="l">
              <a:lnSpc>
                <a:spcPts val="3640"/>
              </a:lnSpc>
              <a:spcBef>
                <a:spcPct val="0"/>
              </a:spcBef>
            </a:pPr>
          </a:p>
          <a:p>
            <a:pPr algn="l">
              <a:lnSpc>
                <a:spcPts val="364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Freeform 12" id="12"/>
          <p:cNvSpPr/>
          <p:nvPr/>
        </p:nvSpPr>
        <p:spPr>
          <a:xfrm flipH="false" flipV="false" rot="0">
            <a:off x="4949710" y="11427946"/>
            <a:ext cx="4619628" cy="6614688"/>
          </a:xfrm>
          <a:custGeom>
            <a:avLst/>
            <a:gdLst/>
            <a:ahLst/>
            <a:cxnLst/>
            <a:rect r="r" b="b" t="t" l="l"/>
            <a:pathLst>
              <a:path h="6614688" w="4619628">
                <a:moveTo>
                  <a:pt x="0" y="0"/>
                </a:moveTo>
                <a:lnTo>
                  <a:pt x="4619628" y="0"/>
                </a:lnTo>
                <a:lnTo>
                  <a:pt x="4619628" y="6614687"/>
                </a:lnTo>
                <a:lnTo>
                  <a:pt x="0" y="6614687"/>
                </a:lnTo>
                <a:lnTo>
                  <a:pt x="0" y="0"/>
                </a:lnTo>
                <a:close/>
              </a:path>
            </a:pathLst>
          </a:custGeom>
          <a:blipFill>
            <a:blip r:embed="rId9"/>
            <a:stretch>
              <a:fillRect l="0" t="0" r="0" b="0"/>
            </a:stretch>
          </a:blipFill>
        </p:spPr>
      </p:sp>
      <p:sp>
        <p:nvSpPr>
          <p:cNvPr name="TextBox 13" id="13"/>
          <p:cNvSpPr txBox="true"/>
          <p:nvPr/>
        </p:nvSpPr>
        <p:spPr>
          <a:xfrm rot="0">
            <a:off x="451855" y="655893"/>
            <a:ext cx="14210692" cy="10772053"/>
          </a:xfrm>
          <a:prstGeom prst="rect">
            <a:avLst/>
          </a:prstGeom>
        </p:spPr>
        <p:txBody>
          <a:bodyPr anchor="t" rtlCol="false" tIns="0" lIns="0" bIns="0" rIns="0">
            <a:spAutoFit/>
          </a:bodyPr>
          <a:lstStyle/>
          <a:p>
            <a:pPr algn="just" marL="561271" indent="-280636" lvl="1">
              <a:lnSpc>
                <a:spcPts val="3639"/>
              </a:lnSpc>
              <a:buFont typeface="Arial"/>
              <a:buChar char="•"/>
            </a:pPr>
            <a:r>
              <a:rPr lang="en-US" sz="2599">
                <a:solidFill>
                  <a:srgbClr val="000000"/>
                </a:solidFill>
                <a:latin typeface="Canva Sans"/>
                <a:ea typeface="Canva Sans"/>
                <a:cs typeface="Canva Sans"/>
                <a:sym typeface="Canva Sans"/>
              </a:rPr>
              <a:t>Nurture groups – opportunity for children to engage in gardening, cooking, artwork while talking about their feelings.</a:t>
            </a:r>
          </a:p>
          <a:p>
            <a:pPr algn="just" marL="561271" indent="-280636" lvl="1">
              <a:lnSpc>
                <a:spcPts val="3639"/>
              </a:lnSpc>
              <a:buFont typeface="Arial"/>
              <a:buChar char="•"/>
            </a:pPr>
            <a:r>
              <a:rPr lang="en-US" sz="2599">
                <a:solidFill>
                  <a:srgbClr val="000000"/>
                </a:solidFill>
                <a:latin typeface="Canva Sans"/>
                <a:ea typeface="Canva Sans"/>
                <a:cs typeface="Canva Sans"/>
                <a:sym typeface="Canva Sans"/>
              </a:rPr>
              <a:t>School Council – Elected representatives from each class who voice their peers’ thoughts and feelings, fostering a sense of responsibility and community involvement.</a:t>
            </a:r>
          </a:p>
          <a:p>
            <a:pPr algn="just">
              <a:lnSpc>
                <a:spcPts val="3639"/>
              </a:lnSpc>
            </a:pPr>
            <a:r>
              <a:rPr lang="en-US" sz="2599">
                <a:solidFill>
                  <a:srgbClr val="000000"/>
                </a:solidFill>
                <a:latin typeface="Canva Sans"/>
                <a:ea typeface="Canva Sans"/>
                <a:cs typeface="Canva Sans"/>
                <a:sym typeface="Canva Sans"/>
              </a:rPr>
              <a:t> We track all of our children’s wellbeing progress and use additional assessment measures such as emotional literacy scales and Boxall profiles. </a:t>
            </a:r>
          </a:p>
          <a:p>
            <a:pPr algn="just">
              <a:lnSpc>
                <a:spcPts val="3639"/>
              </a:lnSpc>
            </a:pPr>
          </a:p>
          <a:p>
            <a:pPr algn="just">
              <a:lnSpc>
                <a:spcPts val="3639"/>
              </a:lnSpc>
            </a:pPr>
            <a:r>
              <a:rPr lang="en-US" sz="2599">
                <a:solidFill>
                  <a:srgbClr val="000000"/>
                </a:solidFill>
                <a:latin typeface="Canva Sans"/>
                <a:ea typeface="Canva Sans"/>
                <a:cs typeface="Canva Sans"/>
                <a:sym typeface="Canva Sans"/>
              </a:rPr>
              <a:t>We work closely with parents and have previously held a family forum on mental health supported by the School Nurse Team, and Educational Psychologists. We work </a:t>
            </a:r>
          </a:p>
          <a:p>
            <a:pPr algn="just">
              <a:lnSpc>
                <a:spcPts val="3639"/>
              </a:lnSpc>
              <a:spcBef>
                <a:spcPct val="0"/>
              </a:spcBef>
            </a:pPr>
            <a:r>
              <a:rPr lang="en-US" sz="2599">
                <a:solidFill>
                  <a:srgbClr val="000000"/>
                </a:solidFill>
                <a:latin typeface="Canva Sans"/>
                <a:ea typeface="Canva Sans"/>
                <a:cs typeface="Canva Sans"/>
                <a:sym typeface="Canva Sans"/>
              </a:rPr>
              <a:t>c</a:t>
            </a:r>
            <a:r>
              <a:rPr lang="en-US" sz="2599">
                <a:solidFill>
                  <a:srgbClr val="000000"/>
                </a:solidFill>
                <a:latin typeface="Canva Sans"/>
                <a:ea typeface="Canva Sans"/>
                <a:cs typeface="Canva Sans"/>
                <a:sym typeface="Canva Sans"/>
              </a:rPr>
              <a:t>l</a:t>
            </a:r>
            <a:r>
              <a:rPr lang="en-US" sz="2599">
                <a:solidFill>
                  <a:srgbClr val="000000"/>
                </a:solidFill>
                <a:latin typeface="Canva Sans"/>
                <a:ea typeface="Canva Sans"/>
                <a:cs typeface="Canva Sans"/>
                <a:sym typeface="Canva Sans"/>
              </a:rPr>
              <a:t>osely with, Social Services, Family Support Workers, Family Lives and with professionals from the Child and Adult Mental Health Services (CAMHS).</a:t>
            </a:r>
          </a:p>
          <a:p>
            <a:pPr algn="just">
              <a:lnSpc>
                <a:spcPts val="36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For those children who are particularly struggling with their emotional and social development, we have a school ELSA who can provide them with support. Please see the role of our ELSA below.</a:t>
            </a:r>
          </a:p>
          <a:p>
            <a:pPr algn="just">
              <a:lnSpc>
                <a:spcPts val="3639"/>
              </a:lnSpc>
              <a:spcBef>
                <a:spcPct val="0"/>
              </a:spcBef>
            </a:pPr>
          </a:p>
          <a:p>
            <a:pPr algn="just">
              <a:lnSpc>
                <a:spcPts val="5739"/>
              </a:lnSpc>
              <a:spcBef>
                <a:spcPct val="0"/>
              </a:spcBef>
            </a:pPr>
            <a:r>
              <a:rPr lang="en-US" sz="4099">
                <a:solidFill>
                  <a:srgbClr val="004AAD"/>
                </a:solidFill>
                <a:latin typeface="Bryndan Write"/>
                <a:ea typeface="Bryndan Write"/>
                <a:cs typeface="Bryndan Write"/>
                <a:sym typeface="Bryndan Write"/>
              </a:rPr>
              <a:t>The ELSA role</a:t>
            </a:r>
          </a:p>
          <a:p>
            <a:pPr algn="just">
              <a:lnSpc>
                <a:spcPts val="3639"/>
              </a:lnSpc>
              <a:spcBef>
                <a:spcPct val="0"/>
              </a:spcBef>
            </a:pPr>
            <a:r>
              <a:rPr lang="en-US" sz="2599">
                <a:solidFill>
                  <a:srgbClr val="000000"/>
                </a:solidFill>
                <a:latin typeface="Canva Sans"/>
                <a:ea typeface="Canva Sans"/>
                <a:cs typeface="Canva Sans"/>
                <a:sym typeface="Canva Sans"/>
              </a:rPr>
              <a:t>As Emotional Literacy Support Assistant (ELSA) I have completed a years’ professional training with the Educational Psychology Service in supporting children with social, emotional and mental health difficulties. I can offer support for a range of issues including bereavement, emotional problems, family break-up and friendship issues.</a:t>
            </a:r>
            <a:r>
              <a:rPr lang="en-US" sz="2599">
                <a:solidFill>
                  <a:srgbClr val="004AAD"/>
                </a:solidFill>
                <a:latin typeface="Canva Sans"/>
                <a:ea typeface="Canva Sans"/>
                <a:cs typeface="Canva Sans"/>
                <a:sym typeface="Canva Sans"/>
              </a:rPr>
              <a:t> </a:t>
            </a:r>
          </a:p>
          <a:p>
            <a:pPr algn="l">
              <a:lnSpc>
                <a:spcPts val="3639"/>
              </a:lnSpc>
              <a:spcBef>
                <a:spcPct val="0"/>
              </a:spcBef>
            </a:pPr>
            <a:r>
              <a:rPr lang="en-US" sz="2599">
                <a:solidFill>
                  <a:srgbClr val="000000"/>
                </a:solidFill>
                <a:latin typeface="Canva Sans"/>
                <a:ea typeface="Canva Sans"/>
                <a:cs typeface="Canva Sans"/>
                <a:sym typeface="Canva Sans"/>
              </a:rPr>
              <a: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305090" y="-216427"/>
            <a:ext cx="14509819" cy="17536161"/>
          </a:xfrm>
          <a:prstGeom prst="rect">
            <a:avLst/>
          </a:prstGeom>
        </p:spPr>
        <p:txBody>
          <a:bodyPr anchor="t" rtlCol="false" tIns="0" lIns="0" bIns="0" rIns="0">
            <a:spAutoFit/>
          </a:bodyPr>
          <a:lstStyle/>
          <a:p>
            <a:pPr algn="just">
              <a:lnSpc>
                <a:spcPts val="5739"/>
              </a:lnSpc>
              <a:spcBef>
                <a:spcPct val="0"/>
              </a:spcBef>
            </a:pPr>
            <a:r>
              <a:rPr lang="en-US" sz="4099">
                <a:solidFill>
                  <a:srgbClr val="004AAD"/>
                </a:solidFill>
                <a:latin typeface="Bryndan Write"/>
                <a:ea typeface="Bryndan Write"/>
                <a:cs typeface="Bryndan Write"/>
                <a:sym typeface="Bryndan Write"/>
              </a:rPr>
              <a:t>15. </a:t>
            </a:r>
            <a:r>
              <a:rPr lang="en-US" sz="4099">
                <a:solidFill>
                  <a:srgbClr val="004AAD"/>
                </a:solidFill>
                <a:latin typeface="Bryndan Write"/>
                <a:ea typeface="Bryndan Write"/>
                <a:cs typeface="Bryndan Write"/>
                <a:sym typeface="Bryndan Write"/>
              </a:rPr>
              <a:t>How does the governing body involve other bodies in meeting the needs of these pupils and supporting their families? </a:t>
            </a:r>
          </a:p>
          <a:p>
            <a:pPr algn="ctr">
              <a:lnSpc>
                <a:spcPts val="43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IIt is governors who hold the main responsibility for finance in schools, and it is governors who work with the head teacher to make the tough decisions about balancing resources.</a:t>
            </a:r>
          </a:p>
          <a:p>
            <a:pPr algn="just">
              <a:lnSpc>
                <a:spcPts val="36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 The role of the governing body is a strategic one. It has three core strategic functions: </a:t>
            </a:r>
          </a:p>
          <a:p>
            <a:pPr algn="just">
              <a:lnSpc>
                <a:spcPts val="3639"/>
              </a:lnSpc>
              <a:spcBef>
                <a:spcPct val="0"/>
              </a:spcBef>
            </a:pPr>
          </a:p>
          <a:p>
            <a:pPr algn="just" marL="561332" indent="-280666" lvl="1">
              <a:lnSpc>
                <a:spcPts val="3639"/>
              </a:lnSpc>
              <a:buFont typeface="Arial"/>
              <a:buChar char="•"/>
            </a:pPr>
            <a:r>
              <a:rPr lang="en-US" sz="2599">
                <a:solidFill>
                  <a:srgbClr val="000000"/>
                </a:solidFill>
                <a:latin typeface="Canva Sans"/>
                <a:ea typeface="Canva Sans"/>
                <a:cs typeface="Canva Sans"/>
                <a:sym typeface="Canva Sans"/>
              </a:rPr>
              <a:t>To ensure clarity of vision, ethos and strategic direction </a:t>
            </a:r>
          </a:p>
          <a:p>
            <a:pPr algn="just" marL="561332" indent="-280666" lvl="1">
              <a:lnSpc>
                <a:spcPts val="3639"/>
              </a:lnSpc>
              <a:buFont typeface="Arial"/>
              <a:buChar char="•"/>
            </a:pPr>
            <a:r>
              <a:rPr lang="en-US" sz="2599">
                <a:solidFill>
                  <a:srgbClr val="000000"/>
                </a:solidFill>
                <a:latin typeface="Canva Sans"/>
                <a:ea typeface="Canva Sans"/>
                <a:cs typeface="Canva Sans"/>
                <a:sym typeface="Canva Sans"/>
              </a:rPr>
              <a:t> To hold the head teacher to account for the educational performance of the school and its pupils, and the performance management of staff </a:t>
            </a:r>
          </a:p>
          <a:p>
            <a:pPr algn="just" marL="561332" indent="-280666" lvl="1">
              <a:lnSpc>
                <a:spcPts val="3639"/>
              </a:lnSpc>
              <a:buFont typeface="Arial"/>
              <a:buChar char="•"/>
            </a:pPr>
            <a:r>
              <a:rPr lang="en-US" sz="2599">
                <a:solidFill>
                  <a:srgbClr val="000000"/>
                </a:solidFill>
                <a:latin typeface="Canva Sans"/>
                <a:ea typeface="Canva Sans"/>
                <a:cs typeface="Canva Sans"/>
                <a:sym typeface="Canva Sans"/>
              </a:rPr>
              <a:t>To oversee the financial performance of the school and make sure its money is well spent</a:t>
            </a:r>
          </a:p>
          <a:p>
            <a:pPr algn="just">
              <a:lnSpc>
                <a:spcPts val="36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 Governors do not get involved in the day-to-day management of the school. That is the head teacher’s responsibility.</a:t>
            </a:r>
          </a:p>
          <a:p>
            <a:pPr algn="just">
              <a:lnSpc>
                <a:spcPts val="36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 At Belton C of E Primary School the governing body comprises of a number of professionals, parents, staff members at the school and members of the local community.</a:t>
            </a:r>
          </a:p>
          <a:p>
            <a:pPr algn="just">
              <a:lnSpc>
                <a:spcPts val="3639"/>
              </a:lnSpc>
              <a:spcBef>
                <a:spcPct val="0"/>
              </a:spcBef>
            </a:pPr>
          </a:p>
          <a:p>
            <a:pPr algn="just">
              <a:lnSpc>
                <a:spcPts val="5739"/>
              </a:lnSpc>
              <a:spcBef>
                <a:spcPct val="0"/>
              </a:spcBef>
            </a:pPr>
            <a:r>
              <a:rPr lang="en-US" sz="4099">
                <a:solidFill>
                  <a:srgbClr val="000000"/>
                </a:solidFill>
                <a:latin typeface="Bryndan Write"/>
                <a:ea typeface="Bryndan Write"/>
                <a:cs typeface="Bryndan Write"/>
                <a:sym typeface="Bryndan Write"/>
              </a:rPr>
              <a:t>16. </a:t>
            </a:r>
            <a:r>
              <a:rPr lang="en-US" sz="4099">
                <a:solidFill>
                  <a:srgbClr val="004AAD"/>
                </a:solidFill>
                <a:latin typeface="Bryndan Write"/>
                <a:ea typeface="Bryndan Write"/>
                <a:cs typeface="Bryndan Write"/>
                <a:sym typeface="Bryndan Write"/>
              </a:rPr>
              <a:t>What arrangements are made by the governing body relating to the treatment of complaints, from parents and carers of pupils with SEND, concerning the provisions made at our school? </a:t>
            </a:r>
          </a:p>
          <a:p>
            <a:pPr algn="just">
              <a:lnSpc>
                <a:spcPts val="36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Our governors will respond to complaints by following our complaints procedure.</a:t>
            </a:r>
          </a:p>
          <a:p>
            <a:pPr algn="just">
              <a:lnSpc>
                <a:spcPts val="3639"/>
              </a:lnSpc>
              <a:spcBef>
                <a:spcPct val="0"/>
              </a:spcBef>
            </a:pPr>
          </a:p>
          <a:p>
            <a:pPr algn="just">
              <a:lnSpc>
                <a:spcPts val="3639"/>
              </a:lnSpc>
              <a:spcBef>
                <a:spcPct val="0"/>
              </a:spcBef>
            </a:pPr>
            <a:r>
              <a:rPr lang="en-US" sz="2599">
                <a:solidFill>
                  <a:srgbClr val="000000"/>
                </a:solidFill>
                <a:latin typeface="Canva Sans"/>
                <a:ea typeface="Canva Sans"/>
                <a:cs typeface="Canva Sans"/>
                <a:sym typeface="Canva Sans"/>
              </a:rPr>
              <a:t> Please refer to our complaints procedure on our school website:</a:t>
            </a:r>
          </a:p>
          <a:p>
            <a:pPr algn="just">
              <a:lnSpc>
                <a:spcPts val="3639"/>
              </a:lnSpc>
              <a:spcBef>
                <a:spcPct val="0"/>
              </a:spcBef>
            </a:pPr>
          </a:p>
          <a:p>
            <a:pPr algn="just">
              <a:lnSpc>
                <a:spcPts val="3639"/>
              </a:lnSpc>
              <a:spcBef>
                <a:spcPct val="0"/>
              </a:spcBef>
            </a:pPr>
            <a:r>
              <a:rPr lang="en-US" sz="2599" u="sng">
                <a:solidFill>
                  <a:srgbClr val="000000"/>
                </a:solidFill>
                <a:latin typeface="Canva Sans"/>
                <a:ea typeface="Canva Sans"/>
                <a:cs typeface="Canva Sans"/>
                <a:sym typeface="Canva Sans"/>
                <a:hlinkClick r:id="rId9" tooltip="https://www.belton.leics.sch.uk/statutory_information"/>
              </a:rPr>
              <a:t>https://www.belton.leics.sch.uk/website/statutory_policies/631180</a:t>
            </a:r>
          </a:p>
          <a:p>
            <a:pPr algn="just">
              <a:lnSpc>
                <a:spcPts val="3639"/>
              </a:lnSpc>
              <a:spcBef>
                <a:spcPct val="0"/>
              </a:spcBef>
            </a:pPr>
          </a:p>
          <a:p>
            <a:pPr algn="just">
              <a:lnSpc>
                <a:spcPts val="3639"/>
              </a:lnSpc>
              <a:spcBef>
                <a:spcPct val="0"/>
              </a:spcBef>
            </a:pPr>
          </a:p>
          <a:p>
            <a:pPr algn="just">
              <a:lnSpc>
                <a:spcPts val="363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532638" y="120254"/>
            <a:ext cx="14129909" cy="11249659"/>
          </a:xfrm>
          <a:prstGeom prst="rect">
            <a:avLst/>
          </a:prstGeom>
        </p:spPr>
        <p:txBody>
          <a:bodyPr anchor="t" rtlCol="false" tIns="0" lIns="0" bIns="0" rIns="0">
            <a:spAutoFit/>
          </a:bodyPr>
          <a:lstStyle/>
          <a:p>
            <a:pPr algn="just">
              <a:lnSpc>
                <a:spcPts val="5740"/>
              </a:lnSpc>
            </a:pPr>
            <a:r>
              <a:rPr lang="en-US" sz="4100">
                <a:solidFill>
                  <a:srgbClr val="004AAD"/>
                </a:solidFill>
                <a:latin typeface="Bryndan Write"/>
                <a:ea typeface="Bryndan Write"/>
                <a:cs typeface="Bryndan Write"/>
                <a:sym typeface="Bryndan Write"/>
              </a:rPr>
              <a:t>18. The local offer </a:t>
            </a:r>
          </a:p>
          <a:p>
            <a:pPr algn="just">
              <a:lnSpc>
                <a:spcPts val="7000"/>
              </a:lnSpc>
            </a:pPr>
          </a:p>
          <a:p>
            <a:pPr algn="just">
              <a:lnSpc>
                <a:spcPts val="3640"/>
              </a:lnSpc>
            </a:pPr>
            <a:r>
              <a:rPr lang="en-US" sz="2600">
                <a:solidFill>
                  <a:srgbClr val="000000"/>
                </a:solidFill>
                <a:latin typeface="Canva Sans"/>
                <a:ea typeface="Canva Sans"/>
                <a:cs typeface="Canva Sans"/>
                <a:sym typeface="Canva Sans"/>
              </a:rPr>
              <a:t>The Leicestershire Local Offer gives chil</a:t>
            </a:r>
            <a:r>
              <a:rPr lang="en-US" sz="2600">
                <a:solidFill>
                  <a:srgbClr val="000000"/>
                </a:solidFill>
                <a:latin typeface="Canva Sans"/>
                <a:ea typeface="Canva Sans"/>
                <a:cs typeface="Canva Sans"/>
                <a:sym typeface="Canva Sans"/>
              </a:rPr>
              <a:t>dren and young people with special educational needs or disabilities (SEND) and their families’ information about help and services in Leicestershire. </a:t>
            </a: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The Local Offer brings together in one place information about health, education and social care for: </a:t>
            </a:r>
          </a:p>
          <a:p>
            <a:pPr algn="just">
              <a:lnSpc>
                <a:spcPts val="3640"/>
              </a:lnSpc>
            </a:pPr>
          </a:p>
          <a:p>
            <a:pPr algn="just" marL="561353" indent="-280677" lvl="1">
              <a:lnSpc>
                <a:spcPts val="3640"/>
              </a:lnSpc>
              <a:buFont typeface="Arial"/>
              <a:buChar char="•"/>
            </a:pPr>
            <a:r>
              <a:rPr lang="en-US" sz="2600">
                <a:solidFill>
                  <a:srgbClr val="000000"/>
                </a:solidFill>
                <a:latin typeface="Canva Sans"/>
                <a:ea typeface="Canva Sans"/>
                <a:cs typeface="Canva Sans"/>
                <a:sym typeface="Canva Sans"/>
              </a:rPr>
              <a:t>children and young people from birth to 25 years old who have a Special Educational Need or Disability (SEND)</a:t>
            </a:r>
          </a:p>
          <a:p>
            <a:pPr algn="just" marL="561353" indent="-280677" lvl="1">
              <a:lnSpc>
                <a:spcPts val="3640"/>
              </a:lnSpc>
              <a:buFont typeface="Arial"/>
              <a:buChar char="•"/>
            </a:pPr>
            <a:r>
              <a:rPr lang="en-US" sz="2600">
                <a:solidFill>
                  <a:srgbClr val="000000"/>
                </a:solidFill>
                <a:latin typeface="Canva Sans"/>
                <a:ea typeface="Canva Sans"/>
                <a:cs typeface="Canva Sans"/>
                <a:sym typeface="Canva Sans"/>
              </a:rPr>
              <a:t>parents and carers of children with SEND </a:t>
            </a:r>
          </a:p>
          <a:p>
            <a:pPr algn="just" marL="561353" indent="-280677" lvl="1">
              <a:lnSpc>
                <a:spcPts val="3640"/>
              </a:lnSpc>
              <a:buFont typeface="Arial"/>
              <a:buChar char="•"/>
            </a:pPr>
            <a:r>
              <a:rPr lang="en-US" sz="2600">
                <a:solidFill>
                  <a:srgbClr val="000000"/>
                </a:solidFill>
                <a:latin typeface="Canva Sans"/>
                <a:ea typeface="Canva Sans"/>
                <a:cs typeface="Canva Sans"/>
                <a:sym typeface="Canva Sans"/>
              </a:rPr>
              <a:t>professionals working in health, care and education </a:t>
            </a:r>
          </a:p>
          <a:p>
            <a:pPr algn="just" marL="561353" indent="-280677" lvl="1">
              <a:lnSpc>
                <a:spcPts val="3640"/>
              </a:lnSpc>
              <a:buFont typeface="Arial"/>
              <a:buChar char="•"/>
            </a:pPr>
            <a:r>
              <a:rPr lang="en-US" sz="2600">
                <a:solidFill>
                  <a:srgbClr val="000000"/>
                </a:solidFill>
                <a:latin typeface="Canva Sans"/>
                <a:ea typeface="Canva Sans"/>
                <a:cs typeface="Canva Sans"/>
                <a:sym typeface="Canva Sans"/>
              </a:rPr>
              <a:t>providers of services for children and young people </a:t>
            </a: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In Leicestershire, our SEND Local Offer consists of the Local Offer home page, and the Information and support directory.</a:t>
            </a:r>
          </a:p>
          <a:p>
            <a:pPr algn="just">
              <a:lnSpc>
                <a:spcPts val="3640"/>
              </a:lnSpc>
            </a:pPr>
          </a:p>
          <a:p>
            <a:pPr algn="just">
              <a:lnSpc>
                <a:spcPts val="3640"/>
              </a:lnSpc>
            </a:pPr>
            <a:r>
              <a:rPr lang="en-US" sz="2600">
                <a:solidFill>
                  <a:srgbClr val="000000"/>
                </a:solidFill>
                <a:latin typeface="Canva Sans"/>
                <a:ea typeface="Canva Sans"/>
                <a:cs typeface="Canva Sans"/>
                <a:sym typeface="Canva Sans"/>
              </a:rPr>
              <a:t>https://www.leicestershire.gov.uk/education-and-children/special-educational-needs-and-disability</a:t>
            </a:r>
          </a:p>
          <a:p>
            <a:pPr algn="just">
              <a:lnSpc>
                <a:spcPts val="3640"/>
              </a:lnSpc>
            </a:pPr>
          </a:p>
          <a:p>
            <a:pPr algn="just">
              <a:lnSpc>
                <a:spcPts val="3640"/>
              </a:lnSpc>
            </a:pPr>
          </a:p>
          <a:p>
            <a:pPr algn="just">
              <a:lnSpc>
                <a:spcPts val="364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216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Freeform 12" id="12"/>
          <p:cNvSpPr/>
          <p:nvPr/>
        </p:nvSpPr>
        <p:spPr>
          <a:xfrm flipH="false" flipV="false" rot="0">
            <a:off x="518965" y="749603"/>
            <a:ext cx="13953643" cy="16785947"/>
          </a:xfrm>
          <a:custGeom>
            <a:avLst/>
            <a:gdLst/>
            <a:ahLst/>
            <a:cxnLst/>
            <a:rect r="r" b="b" t="t" l="l"/>
            <a:pathLst>
              <a:path h="16785947" w="13953643">
                <a:moveTo>
                  <a:pt x="0" y="0"/>
                </a:moveTo>
                <a:lnTo>
                  <a:pt x="13953643" y="0"/>
                </a:lnTo>
                <a:lnTo>
                  <a:pt x="13953643" y="16785947"/>
                </a:lnTo>
                <a:lnTo>
                  <a:pt x="0" y="16785947"/>
                </a:lnTo>
                <a:lnTo>
                  <a:pt x="0" y="0"/>
                </a:lnTo>
                <a:close/>
              </a:path>
            </a:pathLst>
          </a:custGeom>
          <a:blipFill>
            <a:blip r:embed="rId9"/>
            <a:stretch>
              <a:fillRect l="0" t="0" r="0" b="0"/>
            </a:stretch>
          </a:blipFill>
        </p:spPr>
      </p:sp>
      <p:sp>
        <p:nvSpPr>
          <p:cNvPr name="TextBox 13" id="13"/>
          <p:cNvSpPr txBox="true"/>
          <p:nvPr/>
        </p:nvSpPr>
        <p:spPr>
          <a:xfrm rot="0">
            <a:off x="-292073" y="17623453"/>
            <a:ext cx="15575719" cy="701445"/>
          </a:xfrm>
          <a:prstGeom prst="rect">
            <a:avLst/>
          </a:prstGeom>
        </p:spPr>
        <p:txBody>
          <a:bodyPr anchor="t" rtlCol="false" tIns="0" lIns="0" bIns="0" rIns="0">
            <a:spAutoFit/>
          </a:bodyPr>
          <a:lstStyle/>
          <a:p>
            <a:pPr algn="ctr">
              <a:lnSpc>
                <a:spcPts val="2812"/>
              </a:lnSpc>
            </a:pPr>
            <a:r>
              <a:rPr lang="en-US" sz="2009" b="true">
                <a:solidFill>
                  <a:srgbClr val="000000"/>
                </a:solidFill>
                <a:latin typeface="Canva Sans Bold"/>
                <a:ea typeface="Canva Sans Bold"/>
                <a:cs typeface="Canva Sans Bold"/>
                <a:sym typeface="Canva Sans Bold"/>
              </a:rPr>
              <a:t>Leicestershire Local Offer website</a:t>
            </a:r>
            <a:r>
              <a:rPr lang="en-US" sz="2009">
                <a:solidFill>
                  <a:srgbClr val="000000"/>
                </a:solidFill>
                <a:latin typeface="Canva Sans"/>
                <a:ea typeface="Canva Sans"/>
                <a:cs typeface="Canva Sans"/>
                <a:sym typeface="Canva Sans"/>
              </a:rPr>
              <a:t> - https://www.leicestershire.gov.uk/education-and-children/special-educational-</a:t>
            </a:r>
          </a:p>
          <a:p>
            <a:pPr algn="ctr">
              <a:lnSpc>
                <a:spcPts val="2812"/>
              </a:lnSpc>
            </a:pPr>
            <a:r>
              <a:rPr lang="en-US" sz="2009">
                <a:solidFill>
                  <a:srgbClr val="000000"/>
                </a:solidFill>
                <a:latin typeface="Canva Sans"/>
                <a:ea typeface="Canva Sans"/>
                <a:cs typeface="Canva Sans"/>
                <a:sym typeface="Canva Sans"/>
              </a:rPr>
              <a:t>needs-and-disability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103791" y="15878059"/>
            <a:ext cx="2228191" cy="3344376"/>
          </a:xfrm>
          <a:custGeom>
            <a:avLst/>
            <a:gdLst/>
            <a:ahLst/>
            <a:cxnLst/>
            <a:rect r="r" b="b" t="t" l="l"/>
            <a:pathLst>
              <a:path h="3344376" w="2228191">
                <a:moveTo>
                  <a:pt x="0" y="0"/>
                </a:moveTo>
                <a:lnTo>
                  <a:pt x="2228190" y="0"/>
                </a:lnTo>
                <a:lnTo>
                  <a:pt x="2228190" y="3344376"/>
                </a:lnTo>
                <a:lnTo>
                  <a:pt x="0" y="3344376"/>
                </a:lnTo>
                <a:lnTo>
                  <a:pt x="0" y="0"/>
                </a:lnTo>
                <a:close/>
              </a:path>
            </a:pathLst>
          </a:custGeom>
          <a:blipFill>
            <a:blip r:embed="rId2"/>
            <a:stretch>
              <a:fillRect l="0" t="0" r="0" b="0"/>
            </a:stretch>
          </a:blipFill>
        </p:spPr>
      </p:sp>
      <p:sp>
        <p:nvSpPr>
          <p:cNvPr name="Freeform 3" id="3"/>
          <p:cNvSpPr/>
          <p:nvPr/>
        </p:nvSpPr>
        <p:spPr>
          <a:xfrm flipH="false" flipV="false" rot="0">
            <a:off x="2111610" y="15928038"/>
            <a:ext cx="2268246" cy="3324964"/>
          </a:xfrm>
          <a:custGeom>
            <a:avLst/>
            <a:gdLst/>
            <a:ahLst/>
            <a:cxnLst/>
            <a:rect r="r" b="b" t="t" l="l"/>
            <a:pathLst>
              <a:path h="3324964" w="2268246">
                <a:moveTo>
                  <a:pt x="0" y="0"/>
                </a:moveTo>
                <a:lnTo>
                  <a:pt x="2268246" y="0"/>
                </a:lnTo>
                <a:lnTo>
                  <a:pt x="2268246" y="3324963"/>
                </a:lnTo>
                <a:lnTo>
                  <a:pt x="0" y="3324963"/>
                </a:lnTo>
                <a:lnTo>
                  <a:pt x="0" y="0"/>
                </a:lnTo>
                <a:close/>
              </a:path>
            </a:pathLst>
          </a:custGeom>
          <a:blipFill>
            <a:blip r:embed="rId3"/>
            <a:stretch>
              <a:fillRect l="0" t="0" r="0" b="-2392"/>
            </a:stretch>
          </a:blipFill>
        </p:spPr>
      </p:sp>
      <p:sp>
        <p:nvSpPr>
          <p:cNvPr name="Freeform 4" id="4"/>
          <p:cNvSpPr/>
          <p:nvPr/>
        </p:nvSpPr>
        <p:spPr>
          <a:xfrm flipH="false" flipV="false" rot="0">
            <a:off x="4379856" y="15950399"/>
            <a:ext cx="2200359" cy="3302602"/>
          </a:xfrm>
          <a:custGeom>
            <a:avLst/>
            <a:gdLst/>
            <a:ahLst/>
            <a:cxnLst/>
            <a:rect r="r" b="b" t="t" l="l"/>
            <a:pathLst>
              <a:path h="3302602" w="2200359">
                <a:moveTo>
                  <a:pt x="0" y="0"/>
                </a:moveTo>
                <a:lnTo>
                  <a:pt x="2200359" y="0"/>
                </a:lnTo>
                <a:lnTo>
                  <a:pt x="2200359" y="3302602"/>
                </a:lnTo>
                <a:lnTo>
                  <a:pt x="0" y="3302602"/>
                </a:lnTo>
                <a:lnTo>
                  <a:pt x="0" y="0"/>
                </a:lnTo>
                <a:close/>
              </a:path>
            </a:pathLst>
          </a:custGeom>
          <a:blipFill>
            <a:blip r:embed="rId4"/>
            <a:stretch>
              <a:fillRect l="0" t="0" r="0" b="0"/>
            </a:stretch>
          </a:blipFill>
        </p:spPr>
      </p:sp>
      <p:sp>
        <p:nvSpPr>
          <p:cNvPr name="Freeform 5" id="5"/>
          <p:cNvSpPr/>
          <p:nvPr/>
        </p:nvSpPr>
        <p:spPr>
          <a:xfrm flipH="false" flipV="false" rot="0">
            <a:off x="6368677" y="15928038"/>
            <a:ext cx="2329305" cy="3280241"/>
          </a:xfrm>
          <a:custGeom>
            <a:avLst/>
            <a:gdLst/>
            <a:ahLst/>
            <a:cxnLst/>
            <a:rect r="r" b="b" t="t" l="l"/>
            <a:pathLst>
              <a:path h="3280241" w="2329305">
                <a:moveTo>
                  <a:pt x="0" y="0"/>
                </a:moveTo>
                <a:lnTo>
                  <a:pt x="2329305" y="0"/>
                </a:lnTo>
                <a:lnTo>
                  <a:pt x="2329305" y="3280241"/>
                </a:lnTo>
                <a:lnTo>
                  <a:pt x="0" y="3280241"/>
                </a:lnTo>
                <a:lnTo>
                  <a:pt x="0" y="0"/>
                </a:lnTo>
                <a:close/>
              </a:path>
            </a:pathLst>
          </a:custGeom>
          <a:blipFill>
            <a:blip r:embed="rId5"/>
            <a:stretch>
              <a:fillRect l="0" t="0" r="0" b="-6581"/>
            </a:stretch>
          </a:blipFill>
        </p:spPr>
      </p:sp>
      <p:sp>
        <p:nvSpPr>
          <p:cNvPr name="Freeform 6" id="6"/>
          <p:cNvSpPr/>
          <p:nvPr/>
        </p:nvSpPr>
        <p:spPr>
          <a:xfrm flipH="false" flipV="false" rot="0">
            <a:off x="8628090" y="15878059"/>
            <a:ext cx="2160646" cy="3242996"/>
          </a:xfrm>
          <a:custGeom>
            <a:avLst/>
            <a:gdLst/>
            <a:ahLst/>
            <a:cxnLst/>
            <a:rect r="r" b="b" t="t" l="l"/>
            <a:pathLst>
              <a:path h="3242996" w="2160646">
                <a:moveTo>
                  <a:pt x="0" y="0"/>
                </a:moveTo>
                <a:lnTo>
                  <a:pt x="2160646" y="0"/>
                </a:lnTo>
                <a:lnTo>
                  <a:pt x="2160646" y="3242996"/>
                </a:lnTo>
                <a:lnTo>
                  <a:pt x="0" y="3242996"/>
                </a:lnTo>
                <a:lnTo>
                  <a:pt x="0" y="0"/>
                </a:lnTo>
                <a:close/>
              </a:path>
            </a:pathLst>
          </a:custGeom>
          <a:blipFill>
            <a:blip r:embed="rId6"/>
            <a:stretch>
              <a:fillRect l="0" t="0" r="0" b="0"/>
            </a:stretch>
          </a:blipFill>
        </p:spPr>
      </p:sp>
      <p:sp>
        <p:nvSpPr>
          <p:cNvPr name="Freeform 7" id="7"/>
          <p:cNvSpPr/>
          <p:nvPr/>
        </p:nvSpPr>
        <p:spPr>
          <a:xfrm flipH="false" flipV="false" rot="0">
            <a:off x="10632865" y="15878059"/>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22618" y="15664920"/>
            <a:ext cx="2444655" cy="3669275"/>
          </a:xfrm>
          <a:custGeom>
            <a:avLst/>
            <a:gdLst/>
            <a:ahLst/>
            <a:cxnLst/>
            <a:rect r="r" b="b" t="t" l="l"/>
            <a:pathLst>
              <a:path h="3669275" w="2444655">
                <a:moveTo>
                  <a:pt x="0" y="0"/>
                </a:moveTo>
                <a:lnTo>
                  <a:pt x="2444655" y="0"/>
                </a:lnTo>
                <a:lnTo>
                  <a:pt x="2444655" y="3669275"/>
                </a:lnTo>
                <a:lnTo>
                  <a:pt x="0" y="3669275"/>
                </a:lnTo>
                <a:lnTo>
                  <a:pt x="0" y="0"/>
                </a:lnTo>
                <a:close/>
              </a:path>
            </a:pathLst>
          </a:custGeom>
          <a:blipFill>
            <a:blip r:embed="rId8"/>
            <a:stretch>
              <a:fillRect l="0" t="0" r="0" b="0"/>
            </a:stretch>
          </a:blipFill>
        </p:spPr>
      </p:sp>
      <p:grpSp>
        <p:nvGrpSpPr>
          <p:cNvPr name="Group 9" id="9"/>
          <p:cNvGrpSpPr/>
          <p:nvPr/>
        </p:nvGrpSpPr>
        <p:grpSpPr>
          <a:xfrm rot="0">
            <a:off x="857453" y="3294232"/>
            <a:ext cx="13102034" cy="12262331"/>
            <a:chOff x="0" y="0"/>
            <a:chExt cx="2347737" cy="2197271"/>
          </a:xfrm>
        </p:grpSpPr>
        <p:sp>
          <p:nvSpPr>
            <p:cNvPr name="Freeform 10" id="10"/>
            <p:cNvSpPr/>
            <p:nvPr/>
          </p:nvSpPr>
          <p:spPr>
            <a:xfrm flipH="false" flipV="false" rot="0">
              <a:off x="0" y="0"/>
              <a:ext cx="2347737" cy="2197271"/>
            </a:xfrm>
            <a:custGeom>
              <a:avLst/>
              <a:gdLst/>
              <a:ahLst/>
              <a:cxnLst/>
              <a:rect r="r" b="b" t="t" l="l"/>
              <a:pathLst>
                <a:path h="2197271" w="2347737">
                  <a:moveTo>
                    <a:pt x="0" y="0"/>
                  </a:moveTo>
                  <a:lnTo>
                    <a:pt x="2347737" y="0"/>
                  </a:lnTo>
                  <a:lnTo>
                    <a:pt x="2347737" y="2197271"/>
                  </a:lnTo>
                  <a:lnTo>
                    <a:pt x="0" y="2197271"/>
                  </a:lnTo>
                  <a:close/>
                </a:path>
              </a:pathLst>
            </a:custGeom>
            <a:solidFill>
              <a:srgbClr val="C2F6FF"/>
            </a:solidFill>
          </p:spPr>
        </p:sp>
        <p:sp>
          <p:nvSpPr>
            <p:cNvPr name="TextBox 11" id="11"/>
            <p:cNvSpPr txBox="true"/>
            <p:nvPr/>
          </p:nvSpPr>
          <p:spPr>
            <a:xfrm>
              <a:off x="0" y="-57150"/>
              <a:ext cx="2347737" cy="2254421"/>
            </a:xfrm>
            <a:prstGeom prst="rect">
              <a:avLst/>
            </a:prstGeom>
          </p:spPr>
          <p:txBody>
            <a:bodyPr anchor="ctr" rtlCol="false" tIns="50800" lIns="50800" bIns="50800" rIns="50800"/>
            <a:lstStyle/>
            <a:p>
              <a:pPr algn="ctr">
                <a:lnSpc>
                  <a:spcPts val="4060"/>
                </a:lnSpc>
                <a:spcBef>
                  <a:spcPct val="0"/>
                </a:spcBef>
              </a:pPr>
            </a:p>
          </p:txBody>
        </p:sp>
      </p:grpSp>
      <p:grpSp>
        <p:nvGrpSpPr>
          <p:cNvPr name="Group 12" id="12"/>
          <p:cNvGrpSpPr/>
          <p:nvPr/>
        </p:nvGrpSpPr>
        <p:grpSpPr>
          <a:xfrm rot="0">
            <a:off x="-626261" y="19543932"/>
            <a:ext cx="16372522" cy="1117068"/>
            <a:chOff x="0" y="0"/>
            <a:chExt cx="2933771" cy="200166"/>
          </a:xfrm>
        </p:grpSpPr>
        <p:sp>
          <p:nvSpPr>
            <p:cNvPr name="Freeform 13" id="13"/>
            <p:cNvSpPr/>
            <p:nvPr/>
          </p:nvSpPr>
          <p:spPr>
            <a:xfrm flipH="false" flipV="false" rot="0">
              <a:off x="0" y="0"/>
              <a:ext cx="2933771" cy="200166"/>
            </a:xfrm>
            <a:custGeom>
              <a:avLst/>
              <a:gdLst/>
              <a:ahLst/>
              <a:cxnLst/>
              <a:rect r="r" b="b" t="t" l="l"/>
              <a:pathLst>
                <a:path h="200166" w="2933771">
                  <a:moveTo>
                    <a:pt x="0" y="0"/>
                  </a:moveTo>
                  <a:lnTo>
                    <a:pt x="2933771" y="0"/>
                  </a:lnTo>
                  <a:lnTo>
                    <a:pt x="2933771" y="200166"/>
                  </a:lnTo>
                  <a:lnTo>
                    <a:pt x="0" y="200166"/>
                  </a:lnTo>
                  <a:close/>
                </a:path>
              </a:pathLst>
            </a:custGeom>
            <a:solidFill>
              <a:srgbClr val="C2F6FF"/>
            </a:solidFill>
          </p:spPr>
        </p:sp>
        <p:sp>
          <p:nvSpPr>
            <p:cNvPr name="TextBox 14" id="14"/>
            <p:cNvSpPr txBox="true"/>
            <p:nvPr/>
          </p:nvSpPr>
          <p:spPr>
            <a:xfrm>
              <a:off x="0" y="-57150"/>
              <a:ext cx="2933771" cy="257316"/>
            </a:xfrm>
            <a:prstGeom prst="rect">
              <a:avLst/>
            </a:prstGeom>
          </p:spPr>
          <p:txBody>
            <a:bodyPr anchor="ctr" rtlCol="false" tIns="50800" lIns="50800" bIns="50800" rIns="50800"/>
            <a:lstStyle/>
            <a:p>
              <a:pPr algn="ctr">
                <a:lnSpc>
                  <a:spcPts val="4060"/>
                </a:lnSpc>
                <a:spcBef>
                  <a:spcPct val="0"/>
                </a:spcBef>
              </a:pPr>
            </a:p>
          </p:txBody>
        </p:sp>
      </p:grpSp>
      <p:sp>
        <p:nvSpPr>
          <p:cNvPr name="Freeform 15" id="15"/>
          <p:cNvSpPr/>
          <p:nvPr/>
        </p:nvSpPr>
        <p:spPr>
          <a:xfrm flipH="false" flipV="false" rot="0">
            <a:off x="5705674" y="108000"/>
            <a:ext cx="3405592" cy="3142838"/>
          </a:xfrm>
          <a:custGeom>
            <a:avLst/>
            <a:gdLst/>
            <a:ahLst/>
            <a:cxnLst/>
            <a:rect r="r" b="b" t="t" l="l"/>
            <a:pathLst>
              <a:path h="3142838" w="3405592">
                <a:moveTo>
                  <a:pt x="0" y="0"/>
                </a:moveTo>
                <a:lnTo>
                  <a:pt x="3405592" y="0"/>
                </a:lnTo>
                <a:lnTo>
                  <a:pt x="3405592" y="3142838"/>
                </a:lnTo>
                <a:lnTo>
                  <a:pt x="0" y="3142838"/>
                </a:lnTo>
                <a:lnTo>
                  <a:pt x="0" y="0"/>
                </a:lnTo>
                <a:close/>
              </a:path>
            </a:pathLst>
          </a:custGeom>
          <a:blipFill>
            <a:blip r:embed="rId9"/>
            <a:stretch>
              <a:fillRect l="0" t="0" r="-2981" b="-5732"/>
            </a:stretch>
          </a:blipFill>
        </p:spPr>
      </p:sp>
      <p:sp>
        <p:nvSpPr>
          <p:cNvPr name="Freeform 16" id="16"/>
          <p:cNvSpPr/>
          <p:nvPr/>
        </p:nvSpPr>
        <p:spPr>
          <a:xfrm flipH="false" flipV="false" rot="0">
            <a:off x="3245733" y="7750066"/>
            <a:ext cx="8198490" cy="7480294"/>
          </a:xfrm>
          <a:custGeom>
            <a:avLst/>
            <a:gdLst/>
            <a:ahLst/>
            <a:cxnLst/>
            <a:rect r="r" b="b" t="t" l="l"/>
            <a:pathLst>
              <a:path h="7480294" w="8198490">
                <a:moveTo>
                  <a:pt x="0" y="0"/>
                </a:moveTo>
                <a:lnTo>
                  <a:pt x="8198491" y="0"/>
                </a:lnTo>
                <a:lnTo>
                  <a:pt x="8198491" y="7480293"/>
                </a:lnTo>
                <a:lnTo>
                  <a:pt x="0" y="7480293"/>
                </a:lnTo>
                <a:lnTo>
                  <a:pt x="0" y="0"/>
                </a:lnTo>
                <a:close/>
              </a:path>
            </a:pathLst>
          </a:custGeom>
          <a:blipFill>
            <a:blip r:embed="rId10"/>
            <a:stretch>
              <a:fillRect l="0" t="0" r="0" b="0"/>
            </a:stretch>
          </a:blipFill>
        </p:spPr>
      </p:sp>
      <p:sp>
        <p:nvSpPr>
          <p:cNvPr name="TextBox 17" id="17"/>
          <p:cNvSpPr txBox="true"/>
          <p:nvPr/>
        </p:nvSpPr>
        <p:spPr>
          <a:xfrm rot="0">
            <a:off x="259530" y="5684495"/>
            <a:ext cx="14297879" cy="1694798"/>
          </a:xfrm>
          <a:prstGeom prst="rect">
            <a:avLst/>
          </a:prstGeom>
        </p:spPr>
        <p:txBody>
          <a:bodyPr anchor="t" rtlCol="false" tIns="0" lIns="0" bIns="0" rIns="0">
            <a:spAutoFit/>
          </a:bodyPr>
          <a:lstStyle/>
          <a:p>
            <a:pPr algn="ctr">
              <a:lnSpc>
                <a:spcPts val="6860"/>
              </a:lnSpc>
            </a:pPr>
            <a:r>
              <a:rPr lang="en-US" sz="4900">
                <a:solidFill>
                  <a:srgbClr val="004AAD"/>
                </a:solidFill>
                <a:latin typeface="Comic Sans"/>
                <a:ea typeface="Comic Sans"/>
                <a:cs typeface="Comic Sans"/>
                <a:sym typeface="Comic Sans"/>
              </a:rPr>
              <a:t>Please refer to these strategies before completing your initial concern from.</a:t>
            </a:r>
          </a:p>
        </p:txBody>
      </p:sp>
      <p:sp>
        <p:nvSpPr>
          <p:cNvPr name="TextBox 18" id="18"/>
          <p:cNvSpPr txBox="true"/>
          <p:nvPr/>
        </p:nvSpPr>
        <p:spPr>
          <a:xfrm rot="0">
            <a:off x="108000" y="3370432"/>
            <a:ext cx="13851487" cy="2152138"/>
          </a:xfrm>
          <a:prstGeom prst="rect">
            <a:avLst/>
          </a:prstGeom>
        </p:spPr>
        <p:txBody>
          <a:bodyPr anchor="t" rtlCol="false" tIns="0" lIns="0" bIns="0" rIns="0">
            <a:spAutoFit/>
          </a:bodyPr>
          <a:lstStyle/>
          <a:p>
            <a:pPr algn="ctr">
              <a:lnSpc>
                <a:spcPts val="8629"/>
              </a:lnSpc>
            </a:pPr>
            <a:r>
              <a:rPr lang="en-US" sz="6163">
                <a:solidFill>
                  <a:srgbClr val="FFDE59"/>
                </a:solidFill>
                <a:latin typeface="Wedges"/>
                <a:ea typeface="Wedges"/>
                <a:cs typeface="Wedges"/>
                <a:sym typeface="Wedges"/>
              </a:rPr>
              <a:t>Quality first teaching </a:t>
            </a:r>
          </a:p>
          <a:p>
            <a:pPr algn="ctr">
              <a:lnSpc>
                <a:spcPts val="8629"/>
              </a:lnSpc>
            </a:pPr>
            <a:r>
              <a:rPr lang="en-US" sz="6163">
                <a:solidFill>
                  <a:srgbClr val="FFDE59"/>
                </a:solidFill>
                <a:latin typeface="Wedges"/>
                <a:ea typeface="Wedges"/>
                <a:cs typeface="Wedges"/>
                <a:sym typeface="Wedges"/>
              </a:rPr>
              <a:t>strategies</a:t>
            </a:r>
          </a:p>
        </p:txBody>
      </p:sp>
      <p:sp>
        <p:nvSpPr>
          <p:cNvPr name="TextBox 19" id="19"/>
          <p:cNvSpPr txBox="true"/>
          <p:nvPr/>
        </p:nvSpPr>
        <p:spPr>
          <a:xfrm rot="0">
            <a:off x="411060" y="19591557"/>
            <a:ext cx="14297879" cy="854075"/>
          </a:xfrm>
          <a:prstGeom prst="rect">
            <a:avLst/>
          </a:prstGeom>
        </p:spPr>
        <p:txBody>
          <a:bodyPr anchor="t" rtlCol="false" tIns="0" lIns="0" bIns="0" rIns="0">
            <a:spAutoFit/>
          </a:bodyPr>
          <a:lstStyle/>
          <a:p>
            <a:pPr algn="ctr">
              <a:lnSpc>
                <a:spcPts val="7000"/>
              </a:lnSpc>
            </a:pPr>
            <a:r>
              <a:rPr lang="en-US" sz="5000">
                <a:solidFill>
                  <a:srgbClr val="004AAD"/>
                </a:solidFill>
                <a:latin typeface="Comic Sans"/>
                <a:ea typeface="Comic Sans"/>
                <a:cs typeface="Comic Sans"/>
                <a:sym typeface="Comic Sans"/>
              </a:rPr>
              <a:t>Achieving the best together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108000"/>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Freeform 12" id="12"/>
          <p:cNvSpPr/>
          <p:nvPr/>
        </p:nvSpPr>
        <p:spPr>
          <a:xfrm flipH="false" flipV="false" rot="0">
            <a:off x="506852" y="832628"/>
            <a:ext cx="14155695" cy="16747940"/>
          </a:xfrm>
          <a:custGeom>
            <a:avLst/>
            <a:gdLst/>
            <a:ahLst/>
            <a:cxnLst/>
            <a:rect r="r" b="b" t="t" l="l"/>
            <a:pathLst>
              <a:path h="16747940" w="14155695">
                <a:moveTo>
                  <a:pt x="0" y="0"/>
                </a:moveTo>
                <a:lnTo>
                  <a:pt x="14155694" y="0"/>
                </a:lnTo>
                <a:lnTo>
                  <a:pt x="14155694" y="16747941"/>
                </a:lnTo>
                <a:lnTo>
                  <a:pt x="0" y="16747941"/>
                </a:lnTo>
                <a:lnTo>
                  <a:pt x="0" y="0"/>
                </a:lnTo>
                <a:close/>
              </a:path>
            </a:pathLst>
          </a:custGeom>
          <a:blipFill>
            <a:blip r:embed="rId9"/>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0"/>
            <a:ext cx="15012000" cy="18800714"/>
            <a:chOff x="0" y="0"/>
            <a:chExt cx="2689981" cy="3368876"/>
          </a:xfrm>
        </p:grpSpPr>
        <p:sp>
          <p:nvSpPr>
            <p:cNvPr name="Freeform 10" id="10"/>
            <p:cNvSpPr/>
            <p:nvPr/>
          </p:nvSpPr>
          <p:spPr>
            <a:xfrm flipH="false" flipV="false" rot="0">
              <a:off x="0" y="0"/>
              <a:ext cx="2689981" cy="3368876"/>
            </a:xfrm>
            <a:custGeom>
              <a:avLst/>
              <a:gdLst/>
              <a:ahLst/>
              <a:cxnLst/>
              <a:rect r="r" b="b" t="t" l="l"/>
              <a:pathLst>
                <a:path h="3368876" w="2689981">
                  <a:moveTo>
                    <a:pt x="0" y="0"/>
                  </a:moveTo>
                  <a:lnTo>
                    <a:pt x="2689981" y="0"/>
                  </a:lnTo>
                  <a:lnTo>
                    <a:pt x="2689981" y="3368876"/>
                  </a:lnTo>
                  <a:lnTo>
                    <a:pt x="0" y="3368876"/>
                  </a:lnTo>
                  <a:close/>
                </a:path>
              </a:pathLst>
            </a:custGeom>
            <a:solidFill>
              <a:srgbClr val="C2F6FF"/>
            </a:solidFill>
          </p:spPr>
        </p:sp>
        <p:sp>
          <p:nvSpPr>
            <p:cNvPr name="TextBox 11" id="11"/>
            <p:cNvSpPr txBox="true"/>
            <p:nvPr/>
          </p:nvSpPr>
          <p:spPr>
            <a:xfrm>
              <a:off x="0" y="-57150"/>
              <a:ext cx="2689981" cy="3426026"/>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357621" y="322295"/>
            <a:ext cx="14404758" cy="16202836"/>
          </a:xfrm>
          <a:prstGeom prst="rect">
            <a:avLst/>
          </a:prstGeom>
        </p:spPr>
        <p:txBody>
          <a:bodyPr anchor="t" rtlCol="false" tIns="0" lIns="0" bIns="0" rIns="0">
            <a:spAutoFit/>
          </a:bodyPr>
          <a:lstStyle/>
          <a:p>
            <a:pPr algn="ctr">
              <a:lnSpc>
                <a:spcPts val="11470"/>
              </a:lnSpc>
            </a:pPr>
            <a:r>
              <a:rPr lang="en-US" sz="8192">
                <a:solidFill>
                  <a:srgbClr val="004AAD"/>
                </a:solidFill>
                <a:latin typeface="Bryndan Write"/>
                <a:ea typeface="Bryndan Write"/>
                <a:cs typeface="Bryndan Write"/>
                <a:sym typeface="Bryndan Write"/>
              </a:rPr>
              <a:t>CONTENTS</a:t>
            </a:r>
          </a:p>
          <a:p>
            <a:pPr algn="l" marL="646236" indent="-323118" lvl="1">
              <a:lnSpc>
                <a:spcPts val="4190"/>
              </a:lnSpc>
              <a:buAutoNum type="arabicPeriod" startAt="1"/>
            </a:pPr>
            <a:r>
              <a:rPr lang="en-US" sz="2993">
                <a:solidFill>
                  <a:srgbClr val="000000"/>
                </a:solidFill>
                <a:latin typeface="Canva Sans"/>
                <a:ea typeface="Canva Sans"/>
                <a:cs typeface="Canva Sans"/>
                <a:sym typeface="Canva Sans"/>
              </a:rPr>
              <a:t>What are Special Educational needs and disabilities?</a:t>
            </a:r>
          </a:p>
          <a:p>
            <a:pPr algn="l">
              <a:lnSpc>
                <a:spcPts val="4190"/>
              </a:lnSpc>
            </a:pPr>
            <a:r>
              <a:rPr lang="en-US" sz="2993">
                <a:solidFill>
                  <a:srgbClr val="000000"/>
                </a:solidFill>
                <a:latin typeface="Canva Sans"/>
                <a:ea typeface="Canva Sans"/>
                <a:cs typeface="Canva Sans"/>
                <a:sym typeface="Canva Sans"/>
              </a:rPr>
              <a:t>2. What is our approach to teaching pupils with SEND?</a:t>
            </a:r>
          </a:p>
          <a:p>
            <a:pPr algn="l">
              <a:lnSpc>
                <a:spcPts val="4190"/>
              </a:lnSpc>
            </a:pPr>
            <a:r>
              <a:rPr lang="en-US" sz="2993">
                <a:solidFill>
                  <a:srgbClr val="000000"/>
                </a:solidFill>
                <a:latin typeface="Canva Sans"/>
                <a:ea typeface="Canva Sans"/>
                <a:cs typeface="Canva Sans"/>
                <a:sym typeface="Canva Sans"/>
              </a:rPr>
              <a:t>3. The graduated approach</a:t>
            </a:r>
          </a:p>
          <a:p>
            <a:pPr algn="l">
              <a:lnSpc>
                <a:spcPts val="4190"/>
              </a:lnSpc>
            </a:pPr>
            <a:r>
              <a:rPr lang="en-US" sz="2993">
                <a:solidFill>
                  <a:srgbClr val="000000"/>
                </a:solidFill>
                <a:latin typeface="Canva Sans"/>
                <a:ea typeface="Canva Sans"/>
                <a:cs typeface="Canva Sans"/>
                <a:sym typeface="Canva Sans"/>
              </a:rPr>
              <a:t>4. What are the arrangements for consulting parents/carers of SEND pupils and the young people themselves and how do we involve them in the education?</a:t>
            </a:r>
          </a:p>
          <a:p>
            <a:pPr algn="l">
              <a:lnSpc>
                <a:spcPts val="4190"/>
              </a:lnSpc>
            </a:pPr>
            <a:r>
              <a:rPr lang="en-US" sz="2993">
                <a:solidFill>
                  <a:srgbClr val="000000"/>
                </a:solidFill>
                <a:latin typeface="Canva Sans"/>
                <a:ea typeface="Canva Sans"/>
                <a:cs typeface="Canva Sans"/>
                <a:sym typeface="Canva Sans"/>
              </a:rPr>
              <a:t>5. What school policies do we have?</a:t>
            </a:r>
          </a:p>
          <a:p>
            <a:pPr algn="l">
              <a:lnSpc>
                <a:spcPts val="4190"/>
              </a:lnSpc>
            </a:pPr>
            <a:r>
              <a:rPr lang="en-US" sz="2993">
                <a:solidFill>
                  <a:srgbClr val="000000"/>
                </a:solidFill>
                <a:latin typeface="Canva Sans"/>
                <a:ea typeface="Canva Sans"/>
                <a:cs typeface="Canva Sans"/>
                <a:sym typeface="Canva Sans"/>
              </a:rPr>
              <a:t>6. How do we support a parent/carer or young person with a concern?</a:t>
            </a:r>
          </a:p>
          <a:p>
            <a:pPr algn="l">
              <a:lnSpc>
                <a:spcPts val="4190"/>
              </a:lnSpc>
            </a:pPr>
            <a:r>
              <a:rPr lang="en-US" sz="2993">
                <a:solidFill>
                  <a:srgbClr val="000000"/>
                </a:solidFill>
                <a:latin typeface="Canva Sans"/>
                <a:ea typeface="Canva Sans"/>
                <a:cs typeface="Canva Sans"/>
                <a:sym typeface="Canva Sans"/>
              </a:rPr>
              <a:t>7. What arrangements do we have for assessing and reviewing the progress of pupils with SEND?</a:t>
            </a:r>
          </a:p>
          <a:p>
            <a:pPr algn="l">
              <a:lnSpc>
                <a:spcPts val="4190"/>
              </a:lnSpc>
              <a:spcBef>
                <a:spcPct val="0"/>
              </a:spcBef>
            </a:pPr>
            <a:r>
              <a:rPr lang="en-US" sz="2993">
                <a:solidFill>
                  <a:srgbClr val="000000"/>
                </a:solidFill>
                <a:latin typeface="Canva Sans"/>
                <a:ea typeface="Canva Sans"/>
                <a:cs typeface="Canva Sans"/>
                <a:sym typeface="Canva Sans"/>
              </a:rPr>
              <a:t>8. How do we evaluation effectiveness of y</a:t>
            </a:r>
            <a:r>
              <a:rPr lang="en-US" sz="2993">
                <a:solidFill>
                  <a:srgbClr val="000000"/>
                </a:solidFill>
                <a:latin typeface="Canva Sans"/>
                <a:ea typeface="Canva Sans"/>
                <a:cs typeface="Canva Sans"/>
                <a:sym typeface="Canva Sans"/>
              </a:rPr>
              <a:t>our provisions for pupils with SEND?</a:t>
            </a:r>
          </a:p>
          <a:p>
            <a:pPr algn="l">
              <a:lnSpc>
                <a:spcPts val="4190"/>
              </a:lnSpc>
              <a:spcBef>
                <a:spcPct val="0"/>
              </a:spcBef>
            </a:pPr>
            <a:r>
              <a:rPr lang="en-US" sz="2993">
                <a:solidFill>
                  <a:srgbClr val="000000"/>
                </a:solidFill>
                <a:latin typeface="Canva Sans"/>
                <a:ea typeface="Canva Sans"/>
                <a:cs typeface="Canva Sans"/>
                <a:sym typeface="Canva Sans"/>
              </a:rPr>
              <a:t>9. How do we support pupils with SEND transferring between phases of education or in preparing for adulthood and independent living?</a:t>
            </a:r>
          </a:p>
          <a:p>
            <a:pPr algn="l">
              <a:lnSpc>
                <a:spcPts val="4190"/>
              </a:lnSpc>
              <a:spcBef>
                <a:spcPct val="0"/>
              </a:spcBef>
            </a:pPr>
            <a:r>
              <a:rPr lang="en-US" sz="2993">
                <a:solidFill>
                  <a:srgbClr val="000000"/>
                </a:solidFill>
                <a:latin typeface="Canva Sans"/>
                <a:ea typeface="Canva Sans"/>
                <a:cs typeface="Canva Sans"/>
                <a:sym typeface="Canva Sans"/>
              </a:rPr>
              <a:t>10. How do we adapt the curriculum and learning environment for pupils with SEND?</a:t>
            </a:r>
          </a:p>
          <a:p>
            <a:pPr algn="l">
              <a:lnSpc>
                <a:spcPts val="4190"/>
              </a:lnSpc>
              <a:spcBef>
                <a:spcPct val="0"/>
              </a:spcBef>
            </a:pPr>
            <a:r>
              <a:rPr lang="en-US" sz="2993">
                <a:solidFill>
                  <a:srgbClr val="000000"/>
                </a:solidFill>
                <a:latin typeface="Canva Sans"/>
                <a:ea typeface="Canva Sans"/>
                <a:cs typeface="Canva Sans"/>
                <a:sym typeface="Canva Sans"/>
              </a:rPr>
              <a:t>11. How will equipment and facilities be secured?</a:t>
            </a:r>
          </a:p>
          <a:p>
            <a:pPr algn="l">
              <a:lnSpc>
                <a:spcPts val="4190"/>
              </a:lnSpc>
              <a:spcBef>
                <a:spcPct val="0"/>
              </a:spcBef>
            </a:pPr>
            <a:r>
              <a:rPr lang="en-US" sz="2993">
                <a:solidFill>
                  <a:srgbClr val="000000"/>
                </a:solidFill>
                <a:latin typeface="Canva Sans"/>
                <a:ea typeface="Canva Sans"/>
                <a:cs typeface="Canva Sans"/>
                <a:sym typeface="Canva Sans"/>
              </a:rPr>
              <a:t>12. What expertise and training does our staff have in relation to supporting and teaching pupils with SEND and how is the specialist expertise secured?</a:t>
            </a:r>
          </a:p>
          <a:p>
            <a:pPr algn="l">
              <a:lnSpc>
                <a:spcPts val="4190"/>
              </a:lnSpc>
              <a:spcBef>
                <a:spcPct val="0"/>
              </a:spcBef>
            </a:pPr>
            <a:r>
              <a:rPr lang="en-US" sz="2993">
                <a:solidFill>
                  <a:srgbClr val="000000"/>
                </a:solidFill>
                <a:latin typeface="Canva Sans"/>
                <a:ea typeface="Canva Sans"/>
                <a:cs typeface="Canva Sans"/>
                <a:sym typeface="Canva Sans"/>
              </a:rPr>
              <a:t>13. How are pupils with SEND enabled to engage in activities available to their peers without SEND?</a:t>
            </a:r>
          </a:p>
          <a:p>
            <a:pPr algn="l">
              <a:lnSpc>
                <a:spcPts val="4190"/>
              </a:lnSpc>
              <a:spcBef>
                <a:spcPct val="0"/>
              </a:spcBef>
            </a:pPr>
            <a:r>
              <a:rPr lang="en-US" sz="2993">
                <a:solidFill>
                  <a:srgbClr val="000000"/>
                </a:solidFill>
                <a:latin typeface="Canva Sans"/>
                <a:ea typeface="Canva Sans"/>
                <a:cs typeface="Canva Sans"/>
                <a:sym typeface="Canva Sans"/>
              </a:rPr>
              <a:t>14. What support is available for improving the emotional and social development of pupils with SEND?</a:t>
            </a:r>
          </a:p>
          <a:p>
            <a:pPr algn="l">
              <a:lnSpc>
                <a:spcPts val="4190"/>
              </a:lnSpc>
              <a:spcBef>
                <a:spcPct val="0"/>
              </a:spcBef>
            </a:pPr>
            <a:r>
              <a:rPr lang="en-US" sz="2993">
                <a:solidFill>
                  <a:srgbClr val="000000"/>
                </a:solidFill>
                <a:latin typeface="Canva Sans"/>
                <a:ea typeface="Canva Sans"/>
                <a:cs typeface="Canva Sans"/>
                <a:sym typeface="Canva Sans"/>
              </a:rPr>
              <a:t>15. How does the governing body involve other bodies in meeting the needs of these pupils and supporting their families?</a:t>
            </a:r>
          </a:p>
          <a:p>
            <a:pPr algn="l">
              <a:lnSpc>
                <a:spcPts val="4190"/>
              </a:lnSpc>
              <a:spcBef>
                <a:spcPct val="0"/>
              </a:spcBef>
            </a:pPr>
            <a:r>
              <a:rPr lang="en-US" sz="2993">
                <a:solidFill>
                  <a:srgbClr val="000000"/>
                </a:solidFill>
                <a:latin typeface="Canva Sans"/>
                <a:ea typeface="Canva Sans"/>
                <a:cs typeface="Canva Sans"/>
                <a:sym typeface="Canva Sans"/>
              </a:rPr>
              <a:t>16. What arrangements are made by the governing body relating to the treatment of complaints, from parents and carers of pupils with SEND, concerning the provisions made at our school?</a:t>
            </a:r>
          </a:p>
          <a:p>
            <a:pPr algn="l">
              <a:lnSpc>
                <a:spcPts val="4190"/>
              </a:lnSpc>
              <a:spcBef>
                <a:spcPct val="0"/>
              </a:spcBef>
            </a:pPr>
            <a:r>
              <a:rPr lang="en-US" sz="2993">
                <a:solidFill>
                  <a:srgbClr val="000000"/>
                </a:solidFill>
                <a:latin typeface="Canva Sans"/>
                <a:ea typeface="Canva Sans"/>
                <a:cs typeface="Canva Sans"/>
                <a:sym typeface="Canva Sans"/>
              </a:rPr>
              <a:t>17. The publication of LCC Local offer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561507" y="501710"/>
            <a:ext cx="14101039" cy="18163481"/>
          </a:xfrm>
          <a:prstGeom prst="rect">
            <a:avLst/>
          </a:prstGeom>
        </p:spPr>
        <p:txBody>
          <a:bodyPr anchor="t" rtlCol="false" tIns="0" lIns="0" bIns="0" rIns="0">
            <a:spAutoFit/>
          </a:bodyPr>
          <a:lstStyle/>
          <a:p>
            <a:pPr algn="l">
              <a:lnSpc>
                <a:spcPts val="5898"/>
              </a:lnSpc>
            </a:pPr>
            <a:r>
              <a:rPr lang="en-US" sz="4213">
                <a:solidFill>
                  <a:srgbClr val="000000"/>
                </a:solidFill>
                <a:latin typeface="Bryndan Write"/>
                <a:ea typeface="Bryndan Write"/>
                <a:cs typeface="Bryndan Write"/>
                <a:sym typeface="Bryndan Write"/>
              </a:rPr>
              <a:t>1. </a:t>
            </a:r>
            <a:r>
              <a:rPr lang="en-US" sz="4213">
                <a:solidFill>
                  <a:srgbClr val="004AAD"/>
                </a:solidFill>
                <a:latin typeface="Bryndan Write"/>
                <a:ea typeface="Bryndan Write"/>
                <a:cs typeface="Bryndan Write"/>
                <a:sym typeface="Bryndan Write"/>
              </a:rPr>
              <a:t>What are Special Educational Needs and Disabilities (SEND)?</a:t>
            </a:r>
          </a:p>
          <a:p>
            <a:pPr algn="l">
              <a:lnSpc>
                <a:spcPts val="5898"/>
              </a:lnSpc>
            </a:pPr>
          </a:p>
          <a:p>
            <a:pPr algn="l">
              <a:lnSpc>
                <a:spcPts val="3658"/>
              </a:lnSpc>
            </a:pPr>
            <a:r>
              <a:rPr lang="en-US" sz="2613">
                <a:solidFill>
                  <a:srgbClr val="000000"/>
                </a:solidFill>
                <a:latin typeface="Canva Sans"/>
                <a:ea typeface="Canva Sans"/>
                <a:cs typeface="Canva Sans"/>
                <a:sym typeface="Canva Sans"/>
              </a:rPr>
              <a:t>Belton CE Primary School prides itself on offering a supportive and caring environment which caters for children with various special educational needs. The school strives to be a fully inclusive school, fostering a sense of community and belonging through:</a:t>
            </a:r>
          </a:p>
          <a:p>
            <a:pPr algn="l">
              <a:lnSpc>
                <a:spcPts val="3658"/>
              </a:lnSpc>
            </a:pPr>
          </a:p>
          <a:p>
            <a:pPr algn="l" marL="564156" indent="-282078" lvl="1">
              <a:lnSpc>
                <a:spcPts val="3658"/>
              </a:lnSpc>
              <a:buFont typeface="Arial"/>
              <a:buChar char="•"/>
            </a:pPr>
            <a:r>
              <a:rPr lang="en-US" sz="2613">
                <a:solidFill>
                  <a:srgbClr val="000000"/>
                </a:solidFill>
                <a:latin typeface="Canva Sans"/>
                <a:ea typeface="Canva Sans"/>
                <a:cs typeface="Canva Sans"/>
                <a:sym typeface="Canva Sans"/>
              </a:rPr>
              <a:t>Personalised learning</a:t>
            </a:r>
          </a:p>
          <a:p>
            <a:pPr algn="l" marL="564156" indent="-282078" lvl="1">
              <a:lnSpc>
                <a:spcPts val="3658"/>
              </a:lnSpc>
              <a:buFont typeface="Arial"/>
              <a:buChar char="•"/>
            </a:pPr>
            <a:r>
              <a:rPr lang="en-US" sz="2613">
                <a:solidFill>
                  <a:srgbClr val="000000"/>
                </a:solidFill>
                <a:latin typeface="Canva Sans"/>
                <a:ea typeface="Canva Sans"/>
                <a:cs typeface="Canva Sans"/>
                <a:sym typeface="Canva Sans"/>
              </a:rPr>
              <a:t>A broad, balanced and creative  curriculum for all pupils</a:t>
            </a:r>
          </a:p>
          <a:p>
            <a:pPr algn="l" marL="564156" indent="-282078" lvl="1">
              <a:lnSpc>
                <a:spcPts val="3658"/>
              </a:lnSpc>
              <a:buFont typeface="Arial"/>
              <a:buChar char="•"/>
            </a:pPr>
            <a:r>
              <a:rPr lang="en-US" sz="2613">
                <a:solidFill>
                  <a:srgbClr val="000000"/>
                </a:solidFill>
                <a:latin typeface="Canva Sans"/>
                <a:ea typeface="Canva Sans"/>
                <a:cs typeface="Canva Sans"/>
                <a:sym typeface="Canva Sans"/>
              </a:rPr>
              <a:t>Early identification  of barriers to learning.</a:t>
            </a:r>
          </a:p>
          <a:p>
            <a:pPr algn="l" marL="564156" indent="-282078" lvl="1">
              <a:lnSpc>
                <a:spcPts val="3658"/>
              </a:lnSpc>
              <a:buFont typeface="Arial"/>
              <a:buChar char="•"/>
            </a:pPr>
            <a:r>
              <a:rPr lang="en-US" sz="2613">
                <a:solidFill>
                  <a:srgbClr val="000000"/>
                </a:solidFill>
                <a:latin typeface="Canva Sans"/>
                <a:ea typeface="Canva Sans"/>
                <a:cs typeface="Canva Sans"/>
                <a:sym typeface="Canva Sans"/>
              </a:rPr>
              <a:t>High expectations of all pupils</a:t>
            </a:r>
          </a:p>
          <a:p>
            <a:pPr algn="ctr">
              <a:lnSpc>
                <a:spcPts val="4328"/>
              </a:lnSpc>
            </a:pPr>
          </a:p>
          <a:p>
            <a:pPr algn="just">
              <a:lnSpc>
                <a:spcPts val="3628"/>
              </a:lnSpc>
              <a:spcBef>
                <a:spcPct val="0"/>
              </a:spcBef>
            </a:pPr>
            <a:r>
              <a:rPr lang="en-US" sz="2591">
                <a:solidFill>
                  <a:srgbClr val="000000"/>
                </a:solidFill>
                <a:latin typeface="Canva Sans"/>
                <a:ea typeface="Canva Sans"/>
                <a:cs typeface="Canva Sans"/>
                <a:sym typeface="Canva Sans"/>
              </a:rPr>
              <a:t>Children with SEND (Special Educational Needs and Disabilities) are children who may need extra help with learning, communication, moving around, or understanding things.</a:t>
            </a:r>
          </a:p>
          <a:p>
            <a:pPr algn="just">
              <a:lnSpc>
                <a:spcPts val="3628"/>
              </a:lnSpc>
              <a:spcBef>
                <a:spcPct val="0"/>
              </a:spcBef>
            </a:pPr>
            <a:r>
              <a:rPr lang="en-US" sz="2591">
                <a:solidFill>
                  <a:srgbClr val="000000"/>
                </a:solidFill>
                <a:latin typeface="Canva Sans"/>
                <a:ea typeface="Canva Sans"/>
                <a:cs typeface="Canva Sans"/>
                <a:sym typeface="Canva Sans"/>
              </a:rPr>
              <a:t>Everyone learns in different ways, and children with SEND might us special tools, support, or teaching methods to help them shine and do their best.</a:t>
            </a:r>
          </a:p>
          <a:p>
            <a:pPr algn="l">
              <a:lnSpc>
                <a:spcPts val="3628"/>
              </a:lnSpc>
              <a:spcBef>
                <a:spcPct val="0"/>
              </a:spcBef>
            </a:pPr>
          </a:p>
          <a:p>
            <a:pPr algn="l">
              <a:lnSpc>
                <a:spcPts val="3628"/>
              </a:lnSpc>
              <a:spcBef>
                <a:spcPct val="0"/>
              </a:spcBef>
            </a:pPr>
            <a:r>
              <a:rPr lang="en-US" sz="2591">
                <a:solidFill>
                  <a:srgbClr val="000000"/>
                </a:solidFill>
                <a:latin typeface="Canva Sans"/>
                <a:ea typeface="Canva Sans"/>
                <a:cs typeface="Canva Sans"/>
                <a:sym typeface="Canva Sans"/>
              </a:rPr>
              <a:t>The broad areas of special educational needs are:</a:t>
            </a:r>
          </a:p>
          <a:p>
            <a:pPr algn="l">
              <a:lnSpc>
                <a:spcPts val="3628"/>
              </a:lnSpc>
              <a:spcBef>
                <a:spcPct val="0"/>
              </a:spcBef>
            </a:pPr>
            <a:r>
              <a:rPr lang="en-US" sz="2591">
                <a:solidFill>
                  <a:srgbClr val="000000"/>
                </a:solidFill>
                <a:latin typeface="Canva Sans"/>
                <a:ea typeface="Canva Sans"/>
                <a:cs typeface="Canva Sans"/>
                <a:sym typeface="Canva Sans"/>
              </a:rPr>
              <a:t>• Cognition and Learning difficulties</a:t>
            </a:r>
          </a:p>
          <a:p>
            <a:pPr algn="l">
              <a:lnSpc>
                <a:spcPts val="3628"/>
              </a:lnSpc>
              <a:spcBef>
                <a:spcPct val="0"/>
              </a:spcBef>
            </a:pPr>
            <a:r>
              <a:rPr lang="en-US" sz="2591">
                <a:solidFill>
                  <a:srgbClr val="000000"/>
                </a:solidFill>
                <a:latin typeface="Canva Sans"/>
                <a:ea typeface="Canva Sans"/>
                <a:cs typeface="Canva Sans"/>
                <a:sym typeface="Canva Sans"/>
              </a:rPr>
              <a:t>• Speech, language and communication difficulties</a:t>
            </a:r>
          </a:p>
          <a:p>
            <a:pPr algn="l">
              <a:lnSpc>
                <a:spcPts val="3628"/>
              </a:lnSpc>
              <a:spcBef>
                <a:spcPct val="0"/>
              </a:spcBef>
            </a:pPr>
            <a:r>
              <a:rPr lang="en-US" sz="2591">
                <a:solidFill>
                  <a:srgbClr val="000000"/>
                </a:solidFill>
                <a:latin typeface="Canva Sans"/>
                <a:ea typeface="Canva Sans"/>
                <a:cs typeface="Canva Sans"/>
                <a:sym typeface="Canva Sans"/>
              </a:rPr>
              <a:t>• Social, emotional and mental health difficulties</a:t>
            </a:r>
          </a:p>
          <a:p>
            <a:pPr algn="l">
              <a:lnSpc>
                <a:spcPts val="3628"/>
              </a:lnSpc>
              <a:spcBef>
                <a:spcPct val="0"/>
              </a:spcBef>
            </a:pPr>
            <a:r>
              <a:rPr lang="en-US" sz="2591">
                <a:solidFill>
                  <a:srgbClr val="000000"/>
                </a:solidFill>
                <a:latin typeface="Canva Sans"/>
                <a:ea typeface="Canva Sans"/>
                <a:cs typeface="Canva Sans"/>
                <a:sym typeface="Canva Sans"/>
              </a:rPr>
              <a:t>• Physical or sensory difficulties</a:t>
            </a:r>
          </a:p>
          <a:p>
            <a:pPr algn="l">
              <a:lnSpc>
                <a:spcPts val="5308"/>
              </a:lnSpc>
              <a:spcBef>
                <a:spcPct val="0"/>
              </a:spcBef>
            </a:pPr>
          </a:p>
          <a:p>
            <a:pPr algn="l">
              <a:lnSpc>
                <a:spcPts val="5868"/>
              </a:lnSpc>
              <a:spcBef>
                <a:spcPct val="0"/>
              </a:spcBef>
            </a:pPr>
            <a:r>
              <a:rPr lang="en-US" sz="4191">
                <a:solidFill>
                  <a:srgbClr val="000000"/>
                </a:solidFill>
                <a:latin typeface="Bryndan Write"/>
                <a:ea typeface="Bryndan Write"/>
                <a:cs typeface="Bryndan Write"/>
                <a:sym typeface="Bryndan Write"/>
              </a:rPr>
              <a:t>2.</a:t>
            </a:r>
            <a:r>
              <a:rPr lang="en-US" sz="4191">
                <a:solidFill>
                  <a:srgbClr val="000000"/>
                </a:solidFill>
                <a:latin typeface="Bryndan Write"/>
                <a:ea typeface="Bryndan Write"/>
                <a:cs typeface="Bryndan Write"/>
                <a:sym typeface="Bryndan Write"/>
              </a:rPr>
              <a:t>  </a:t>
            </a:r>
            <a:r>
              <a:rPr lang="en-US" sz="4191">
                <a:solidFill>
                  <a:srgbClr val="004AAD"/>
                </a:solidFill>
                <a:latin typeface="Bryndan Write"/>
                <a:ea typeface="Bryndan Write"/>
                <a:cs typeface="Bryndan Write"/>
                <a:sym typeface="Bryndan Write"/>
              </a:rPr>
              <a:t>What is our approach to teaching pupils with SEND?</a:t>
            </a:r>
          </a:p>
          <a:p>
            <a:pPr algn="l">
              <a:lnSpc>
                <a:spcPts val="5448"/>
              </a:lnSpc>
              <a:spcBef>
                <a:spcPct val="0"/>
              </a:spcBef>
            </a:pPr>
          </a:p>
          <a:p>
            <a:pPr algn="just">
              <a:lnSpc>
                <a:spcPts val="3628"/>
              </a:lnSpc>
              <a:spcBef>
                <a:spcPct val="0"/>
              </a:spcBef>
            </a:pPr>
            <a:r>
              <a:rPr lang="en-US" sz="2591">
                <a:solidFill>
                  <a:srgbClr val="000000"/>
                </a:solidFill>
                <a:latin typeface="Canva Sans"/>
                <a:ea typeface="Canva Sans"/>
                <a:cs typeface="Canva Sans"/>
                <a:sym typeface="Canva Sans"/>
              </a:rPr>
              <a:t>At our school, we are committed to delivering Quality First Teaching (QFT)— this is an approach that ensures high-quality, inclusive education in every classroom. QFT is about providing consistently excellent teaching that meets the needs of all learners, regardless of their ability, meaning fewer children need something ‘additional to and different from’ their peers because their needs are being met through this approach.</a:t>
            </a:r>
          </a:p>
          <a:p>
            <a:pPr algn="just">
              <a:lnSpc>
                <a:spcPts val="3628"/>
              </a:lnSpc>
              <a:spcBef>
                <a:spcPct val="0"/>
              </a:spcBef>
            </a:pPr>
          </a:p>
          <a:p>
            <a:pPr algn="just">
              <a:lnSpc>
                <a:spcPts val="3628"/>
              </a:lnSpc>
              <a:spcBef>
                <a:spcPct val="0"/>
              </a:spcBef>
            </a:pPr>
            <a:r>
              <a:rPr lang="en-US" sz="2591">
                <a:solidFill>
                  <a:srgbClr val="000000"/>
                </a:solidFill>
                <a:latin typeface="Canva Sans"/>
                <a:ea typeface="Canva Sans"/>
                <a:cs typeface="Canva Sans"/>
                <a:sym typeface="Canva Sans"/>
              </a:rPr>
              <a:t>We personalise learning, set high expectations for every student, and design whole-class instruction that is accessible and engaging for all. Our teachers are encouraged to create practical, hands-on lessons using visual aids and physical resources to deepen understanding and bring learning to life.</a:t>
            </a:r>
          </a:p>
          <a:p>
            <a:pPr algn="just">
              <a:lnSpc>
                <a:spcPts val="3628"/>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Freeform 12" id="12"/>
          <p:cNvSpPr/>
          <p:nvPr/>
        </p:nvSpPr>
        <p:spPr>
          <a:xfrm flipH="false" flipV="false" rot="0">
            <a:off x="3480670" y="531827"/>
            <a:ext cx="6710414" cy="4682125"/>
          </a:xfrm>
          <a:custGeom>
            <a:avLst/>
            <a:gdLst/>
            <a:ahLst/>
            <a:cxnLst/>
            <a:rect r="r" b="b" t="t" l="l"/>
            <a:pathLst>
              <a:path h="4682125" w="6710414">
                <a:moveTo>
                  <a:pt x="0" y="0"/>
                </a:moveTo>
                <a:lnTo>
                  <a:pt x="6710414" y="0"/>
                </a:lnTo>
                <a:lnTo>
                  <a:pt x="6710414" y="4682125"/>
                </a:lnTo>
                <a:lnTo>
                  <a:pt x="0" y="4682125"/>
                </a:lnTo>
                <a:lnTo>
                  <a:pt x="0" y="0"/>
                </a:lnTo>
                <a:close/>
              </a:path>
            </a:pathLst>
          </a:custGeom>
          <a:blipFill>
            <a:blip r:embed="rId9"/>
            <a:stretch>
              <a:fillRect l="0" t="0" r="0" b="0"/>
            </a:stretch>
          </a:blipFill>
        </p:spPr>
      </p:sp>
      <p:sp>
        <p:nvSpPr>
          <p:cNvPr name="Freeform 13" id="13"/>
          <p:cNvSpPr/>
          <p:nvPr/>
        </p:nvSpPr>
        <p:spPr>
          <a:xfrm flipH="false" flipV="false" rot="0">
            <a:off x="638938" y="7103293"/>
            <a:ext cx="14023608" cy="10581121"/>
          </a:xfrm>
          <a:custGeom>
            <a:avLst/>
            <a:gdLst/>
            <a:ahLst/>
            <a:cxnLst/>
            <a:rect r="r" b="b" t="t" l="l"/>
            <a:pathLst>
              <a:path h="10581121" w="14023608">
                <a:moveTo>
                  <a:pt x="0" y="0"/>
                </a:moveTo>
                <a:lnTo>
                  <a:pt x="14023608" y="0"/>
                </a:lnTo>
                <a:lnTo>
                  <a:pt x="14023608" y="10581121"/>
                </a:lnTo>
                <a:lnTo>
                  <a:pt x="0" y="10581121"/>
                </a:lnTo>
                <a:lnTo>
                  <a:pt x="0" y="0"/>
                </a:lnTo>
                <a:close/>
              </a:path>
            </a:pathLst>
          </a:custGeom>
          <a:blipFill>
            <a:blip r:embed="rId10"/>
            <a:stretch>
              <a:fillRect l="0" t="0" r="0" b="0"/>
            </a:stretch>
          </a:blipFill>
        </p:spPr>
      </p:sp>
      <p:sp>
        <p:nvSpPr>
          <p:cNvPr name="TextBox 14" id="14"/>
          <p:cNvSpPr txBox="true"/>
          <p:nvPr/>
        </p:nvSpPr>
        <p:spPr>
          <a:xfrm rot="0">
            <a:off x="347165" y="5955765"/>
            <a:ext cx="11264242" cy="759807"/>
          </a:xfrm>
          <a:prstGeom prst="rect">
            <a:avLst/>
          </a:prstGeom>
        </p:spPr>
        <p:txBody>
          <a:bodyPr anchor="t" rtlCol="false" tIns="0" lIns="0" bIns="0" rIns="0">
            <a:spAutoFit/>
          </a:bodyPr>
          <a:lstStyle/>
          <a:p>
            <a:pPr algn="l">
              <a:lnSpc>
                <a:spcPts val="5895"/>
              </a:lnSpc>
              <a:spcBef>
                <a:spcPct val="0"/>
              </a:spcBef>
            </a:pPr>
            <a:r>
              <a:rPr lang="en-US" sz="4211">
                <a:solidFill>
                  <a:srgbClr val="004AAD"/>
                </a:solidFill>
                <a:latin typeface="Bryndan Write"/>
                <a:ea typeface="Bryndan Write"/>
                <a:cs typeface="Bryndan Write"/>
                <a:sym typeface="Bryndan Write"/>
              </a:rPr>
              <a:t>3. The Graduated Approach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Freeform 12" id="12"/>
          <p:cNvSpPr/>
          <p:nvPr/>
        </p:nvSpPr>
        <p:spPr>
          <a:xfrm flipH="false" flipV="false" rot="0">
            <a:off x="876583" y="-9952952"/>
            <a:ext cx="13162859" cy="10105679"/>
          </a:xfrm>
          <a:custGeom>
            <a:avLst/>
            <a:gdLst/>
            <a:ahLst/>
            <a:cxnLst/>
            <a:rect r="r" b="b" t="t" l="l"/>
            <a:pathLst>
              <a:path h="10105679" w="13162859">
                <a:moveTo>
                  <a:pt x="0" y="0"/>
                </a:moveTo>
                <a:lnTo>
                  <a:pt x="13162859" y="0"/>
                </a:lnTo>
                <a:lnTo>
                  <a:pt x="13162859" y="10105679"/>
                </a:lnTo>
                <a:lnTo>
                  <a:pt x="0" y="10105679"/>
                </a:lnTo>
                <a:lnTo>
                  <a:pt x="0" y="0"/>
                </a:lnTo>
                <a:close/>
              </a:path>
            </a:pathLst>
          </a:custGeom>
          <a:blipFill>
            <a:blip r:embed="rId9"/>
            <a:stretch>
              <a:fillRect l="0" t="0" r="0" b="0"/>
            </a:stretch>
          </a:blipFill>
        </p:spPr>
      </p:sp>
      <p:sp>
        <p:nvSpPr>
          <p:cNvPr name="TextBox 13" id="13"/>
          <p:cNvSpPr txBox="true"/>
          <p:nvPr/>
        </p:nvSpPr>
        <p:spPr>
          <a:xfrm rot="0">
            <a:off x="6835877" y="10583415"/>
            <a:ext cx="1448246" cy="198120"/>
          </a:xfrm>
          <a:prstGeom prst="rect">
            <a:avLst/>
          </a:prstGeom>
        </p:spPr>
        <p:txBody>
          <a:bodyPr anchor="t" rtlCol="false" tIns="0" lIns="0" bIns="0" rIns="0">
            <a:spAutoFit/>
          </a:bodyPr>
          <a:lstStyle/>
          <a:p>
            <a:pPr algn="ctr">
              <a:lnSpc>
                <a:spcPts val="1679"/>
              </a:lnSpc>
              <a:spcBef>
                <a:spcPct val="0"/>
              </a:spcBef>
            </a:pPr>
            <a:r>
              <a:rPr lang="en-US" sz="1200">
                <a:solidFill>
                  <a:srgbClr val="FFFFFF"/>
                </a:solidFill>
                <a:latin typeface="Canva Sans"/>
                <a:ea typeface="Canva Sans"/>
                <a:cs typeface="Canva Sans"/>
                <a:sym typeface="Canva Sans"/>
              </a:rPr>
              <a:t>Your paragraph text</a:t>
            </a:r>
          </a:p>
        </p:txBody>
      </p:sp>
      <p:sp>
        <p:nvSpPr>
          <p:cNvPr name="TextBox 14" id="14"/>
          <p:cNvSpPr txBox="true"/>
          <p:nvPr/>
        </p:nvSpPr>
        <p:spPr>
          <a:xfrm rot="0">
            <a:off x="449152" y="535604"/>
            <a:ext cx="14221696" cy="17897856"/>
          </a:xfrm>
          <a:prstGeom prst="rect">
            <a:avLst/>
          </a:prstGeom>
        </p:spPr>
        <p:txBody>
          <a:bodyPr anchor="t" rtlCol="false" tIns="0" lIns="0" bIns="0" rIns="0">
            <a:spAutoFit/>
          </a:bodyPr>
          <a:lstStyle/>
          <a:p>
            <a:pPr algn="just">
              <a:lnSpc>
                <a:spcPts val="3654"/>
              </a:lnSpc>
            </a:pPr>
            <a:r>
              <a:rPr lang="en-US" sz="2610" b="true">
                <a:solidFill>
                  <a:srgbClr val="000000"/>
                </a:solidFill>
                <a:latin typeface="Canva Sans Bold"/>
                <a:ea typeface="Canva Sans Bold"/>
                <a:cs typeface="Canva Sans Bold"/>
                <a:sym typeface="Canva Sans Bold"/>
              </a:rPr>
              <a:t>More Information</a:t>
            </a:r>
          </a:p>
          <a:p>
            <a:pPr algn="just">
              <a:lnSpc>
                <a:spcPts val="3654"/>
              </a:lnSpc>
            </a:pPr>
          </a:p>
          <a:p>
            <a:pPr algn="just">
              <a:lnSpc>
                <a:spcPts val="3654"/>
              </a:lnSpc>
            </a:pPr>
            <a:r>
              <a:rPr lang="en-US" sz="2610" b="true">
                <a:solidFill>
                  <a:srgbClr val="000000"/>
                </a:solidFill>
                <a:latin typeface="Canva Sans Bold"/>
                <a:ea typeface="Canva Sans Bold"/>
                <a:cs typeface="Canva Sans Bold"/>
                <a:sym typeface="Canva Sans Bold"/>
              </a:rPr>
              <a:t>Education Health and Care Needs </a:t>
            </a:r>
            <a:r>
              <a:rPr lang="en-US" b="true" sz="2610">
                <a:solidFill>
                  <a:srgbClr val="000000"/>
                </a:solidFill>
                <a:latin typeface="Canva Sans Bold"/>
                <a:ea typeface="Canva Sans Bold"/>
                <a:cs typeface="Canva Sans Bold"/>
                <a:sym typeface="Canva Sans Bold"/>
              </a:rPr>
              <a:t>Assessment (EHCNA) - The Education, Health and Care Needs Assessment (EHCNA)</a:t>
            </a:r>
            <a:r>
              <a:rPr lang="en-US" sz="2610">
                <a:solidFill>
                  <a:srgbClr val="000000"/>
                </a:solidFill>
                <a:latin typeface="Canva Sans"/>
                <a:ea typeface="Canva Sans"/>
                <a:cs typeface="Canva Sans"/>
                <a:sym typeface="Canva Sans"/>
              </a:rPr>
              <a:t> is a process carried out by the local authority to decide whether a child needs an Education, Health and Care Plan (EHCP).</a:t>
            </a:r>
          </a:p>
          <a:p>
            <a:pPr algn="just">
              <a:lnSpc>
                <a:spcPts val="3654"/>
              </a:lnSpc>
            </a:pPr>
            <a:r>
              <a:rPr lang="en-US" sz="2610">
                <a:solidFill>
                  <a:srgbClr val="000000"/>
                </a:solidFill>
                <a:latin typeface="Canva Sans"/>
                <a:ea typeface="Canva Sans"/>
                <a:cs typeface="Canva Sans"/>
                <a:sym typeface="Canva Sans"/>
              </a:rPr>
              <a:t>This assessment is requested when a child may require more support than is normally provided through the school’s SEND provision. Parents, the school, or other professionals can request an EHCNA. The local authority will gather information from the school, parents, and other professionals (such as educational psychologists or health specialists) to build a full picture of the child’s needs. The aim is to understand what support the child requires to make progress and ensure their needs are being met effectively.</a:t>
            </a:r>
          </a:p>
          <a:p>
            <a:pPr algn="just">
              <a:lnSpc>
                <a:spcPts val="3654"/>
              </a:lnSpc>
            </a:pPr>
          </a:p>
          <a:p>
            <a:pPr algn="just">
              <a:lnSpc>
                <a:spcPts val="3654"/>
              </a:lnSpc>
            </a:pPr>
            <a:r>
              <a:rPr lang="en-US" b="true" sz="2610">
                <a:solidFill>
                  <a:srgbClr val="000000"/>
                </a:solidFill>
                <a:latin typeface="Canva Sans Bold"/>
                <a:ea typeface="Canva Sans Bold"/>
                <a:cs typeface="Canva Sans Bold"/>
                <a:sym typeface="Canva Sans Bold"/>
              </a:rPr>
              <a:t>Education Health and Care Plan (EHCP) - An Education, Health and Care Plan (EHCP)</a:t>
            </a:r>
            <a:r>
              <a:rPr lang="en-US" sz="2610">
                <a:solidFill>
                  <a:srgbClr val="000000"/>
                </a:solidFill>
                <a:latin typeface="Canva Sans"/>
                <a:ea typeface="Canva Sans"/>
                <a:cs typeface="Canva Sans"/>
                <a:sym typeface="Canva Sans"/>
              </a:rPr>
              <a:t> is a legal document for children and young people aged 0–25 who need extra support that goes beyond what is normally provided in school. It describes the child’s special educational needs, the support they need, and the outcomes they are working towards.</a:t>
            </a:r>
          </a:p>
          <a:p>
            <a:pPr algn="just">
              <a:lnSpc>
                <a:spcPts val="3654"/>
              </a:lnSpc>
            </a:pPr>
            <a:r>
              <a:rPr lang="en-US" sz="2610">
                <a:solidFill>
                  <a:srgbClr val="000000"/>
                </a:solidFill>
                <a:latin typeface="Canva Sans"/>
                <a:ea typeface="Canva Sans"/>
                <a:cs typeface="Canva Sans"/>
                <a:sym typeface="Canva Sans"/>
              </a:rPr>
              <a:t>An EHCP brings together education, health, and care services into one clear plan, helping to make sure that everyone involved is working together to support the child’s development and learning.</a:t>
            </a:r>
          </a:p>
          <a:p>
            <a:pPr algn="just">
              <a:lnSpc>
                <a:spcPts val="3654"/>
              </a:lnSpc>
            </a:pPr>
          </a:p>
          <a:p>
            <a:pPr algn="just">
              <a:lnSpc>
                <a:spcPts val="3654"/>
              </a:lnSpc>
            </a:pPr>
            <a:r>
              <a:rPr lang="en-US" sz="2610">
                <a:solidFill>
                  <a:srgbClr val="000000"/>
                </a:solidFill>
                <a:latin typeface="Canva Sans"/>
                <a:ea typeface="Canva Sans"/>
                <a:cs typeface="Canva Sans"/>
                <a:sym typeface="Canva Sans"/>
              </a:rPr>
              <a:t>An EHCP is reviewed yearly, unless an emergency review needs to be held.</a:t>
            </a:r>
          </a:p>
          <a:p>
            <a:pPr algn="just">
              <a:lnSpc>
                <a:spcPts val="3654"/>
              </a:lnSpc>
            </a:pPr>
          </a:p>
          <a:p>
            <a:pPr algn="just">
              <a:lnSpc>
                <a:spcPts val="5753"/>
              </a:lnSpc>
            </a:pPr>
            <a:r>
              <a:rPr lang="en-US" sz="4109">
                <a:solidFill>
                  <a:srgbClr val="004AAD"/>
                </a:solidFill>
                <a:latin typeface="Bryndan Write"/>
                <a:ea typeface="Bryndan Write"/>
                <a:cs typeface="Bryndan Write"/>
                <a:sym typeface="Bryndan Write"/>
              </a:rPr>
              <a:t>4. </a:t>
            </a:r>
            <a:r>
              <a:rPr lang="en-US" sz="4109">
                <a:solidFill>
                  <a:srgbClr val="004AAD"/>
                </a:solidFill>
                <a:latin typeface="Bryndan Write"/>
                <a:ea typeface="Bryndan Write"/>
                <a:cs typeface="Bryndan Write"/>
                <a:sym typeface="Bryndan Write"/>
              </a:rPr>
              <a:t>How do we involve parents?</a:t>
            </a:r>
          </a:p>
          <a:p>
            <a:pPr algn="just">
              <a:lnSpc>
                <a:spcPts val="5753"/>
              </a:lnSpc>
            </a:pPr>
          </a:p>
          <a:p>
            <a:pPr algn="just">
              <a:lnSpc>
                <a:spcPts val="3654"/>
              </a:lnSpc>
            </a:pPr>
            <a:r>
              <a:rPr lang="en-US" sz="2610">
                <a:solidFill>
                  <a:srgbClr val="000000"/>
                </a:solidFill>
                <a:latin typeface="Canva Sans"/>
                <a:ea typeface="Canva Sans"/>
                <a:cs typeface="Canva Sans"/>
                <a:sym typeface="Canva Sans"/>
              </a:rPr>
              <a:t>At Belton C of E, we believe that strong partnerships with our families are essential. We have an open-door policy and always listen to your views, concerns, and ideas. Our aim is to create a supportive environment where open, professional dialogue can take place to ensure the best possible outcomes for your child.</a:t>
            </a:r>
          </a:p>
          <a:p>
            <a:pPr algn="just">
              <a:lnSpc>
                <a:spcPts val="3654"/>
              </a:lnSpc>
            </a:pPr>
          </a:p>
          <a:p>
            <a:pPr algn="just">
              <a:lnSpc>
                <a:spcPts val="3654"/>
              </a:lnSpc>
            </a:pPr>
            <a:r>
              <a:rPr lang="en-US" sz="2610">
                <a:solidFill>
                  <a:srgbClr val="000000"/>
                </a:solidFill>
                <a:latin typeface="Canva Sans"/>
                <a:ea typeface="Canva Sans"/>
                <a:cs typeface="Canva Sans"/>
                <a:sym typeface="Canva Sans"/>
              </a:rPr>
              <a:t>As soon as there is an initial concern, you will be informed by your child's class teacher. From this very first conversation, you will have the opportunity to offer your views and contribute to decision making.</a:t>
            </a:r>
          </a:p>
          <a:p>
            <a:pPr algn="just">
              <a:lnSpc>
                <a:spcPts val="3654"/>
              </a:lnSpc>
            </a:pPr>
          </a:p>
          <a:p>
            <a:pPr algn="just">
              <a:lnSpc>
                <a:spcPts val="3654"/>
              </a:lnSpc>
            </a:pPr>
            <a:r>
              <a:rPr lang="en-US" sz="2610">
                <a:solidFill>
                  <a:srgbClr val="000000"/>
                </a:solidFill>
                <a:latin typeface="Canva Sans"/>
                <a:ea typeface="Canva Sans"/>
                <a:cs typeface="Canva Sans"/>
                <a:sym typeface="Canva Sans"/>
              </a:rPr>
              <a:t>If your child is put on the SEN register (detailed above in section 3) the Class Teacher (with the SENCO if required) will then meet with parents/carers, at least three times per academic year, to set clear outcomes, review progress and discuss activities and</a:t>
            </a:r>
          </a:p>
          <a:p>
            <a:pPr algn="just">
              <a:lnSpc>
                <a:spcPts val="3654"/>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450989" y="764410"/>
            <a:ext cx="13683019" cy="16950055"/>
          </a:xfrm>
          <a:prstGeom prst="rect">
            <a:avLst/>
          </a:prstGeom>
        </p:spPr>
        <p:txBody>
          <a:bodyPr anchor="t" rtlCol="false" tIns="0" lIns="0" bIns="0" rIns="0">
            <a:spAutoFit/>
          </a:bodyPr>
          <a:lstStyle/>
          <a:p>
            <a:pPr algn="l">
              <a:lnSpc>
                <a:spcPts val="3640"/>
              </a:lnSpc>
              <a:spcBef>
                <a:spcPct val="0"/>
              </a:spcBef>
            </a:pPr>
            <a:r>
              <a:rPr lang="en-US" sz="2600">
                <a:solidFill>
                  <a:srgbClr val="000000"/>
                </a:solidFill>
                <a:latin typeface="Canva Sans"/>
                <a:ea typeface="Canva Sans"/>
                <a:cs typeface="Canva Sans"/>
                <a:sym typeface="Canva Sans"/>
              </a:rPr>
              <a:t>support that can be used both in the home and school setting. We encourage you to share your views every step of the way so that we can work together to provide the best for your child.</a:t>
            </a:r>
          </a:p>
          <a:p>
            <a:pPr algn="l">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Whether your child is on the SEN register or not, we hold termly open coffee mornings where you can drop in to meet and chat with the SENDCO. These meetings will also have a theme so you can understand how we support your child at school and how you can support your child at home. A half-termly newsletter is published with updates for parents.</a:t>
            </a:r>
          </a:p>
          <a:p>
            <a:pPr algn="l">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Our SEN Governor meets with the SENDCo termly to discuss, review and support the school, before they report back to Governors.</a:t>
            </a:r>
          </a:p>
          <a:p>
            <a:pPr algn="l">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See the contact details (p2) for information on how to contact us.</a:t>
            </a:r>
          </a:p>
          <a:p>
            <a:pPr algn="l">
              <a:lnSpc>
                <a:spcPts val="5599"/>
              </a:lnSpc>
              <a:spcBef>
                <a:spcPct val="0"/>
              </a:spcBef>
            </a:pPr>
          </a:p>
          <a:p>
            <a:pPr algn="l">
              <a:lnSpc>
                <a:spcPts val="5599"/>
              </a:lnSpc>
              <a:spcBef>
                <a:spcPct val="0"/>
              </a:spcBef>
            </a:pPr>
            <a:r>
              <a:rPr lang="en-US" sz="3999">
                <a:solidFill>
                  <a:srgbClr val="004AAD"/>
                </a:solidFill>
                <a:latin typeface="Bryndan Write"/>
                <a:ea typeface="Bryndan Write"/>
                <a:cs typeface="Bryndan Write"/>
                <a:sym typeface="Bryndan Write"/>
              </a:rPr>
              <a:t>4.1 How do pupils participate?</a:t>
            </a:r>
          </a:p>
          <a:p>
            <a:pPr algn="l">
              <a:lnSpc>
                <a:spcPts val="5599"/>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We listen to our pupils and encourage them to take part in their learning. As the children move through our school, we want the children to evaluate themselves as learners and express opinions and make choices. All of our SEND pupils have pupil passports that are produced together with the pupil and their families. This enables them to identify their strengths and areas to improve, ways of learning best and support they may need. We encourage them to have a voice and we listen to and act upon their opinions around their education. </a:t>
            </a:r>
          </a:p>
          <a:p>
            <a:pPr algn="l">
              <a:lnSpc>
                <a:spcPts val="3640"/>
              </a:lnSpc>
              <a:spcBef>
                <a:spcPct val="0"/>
              </a:spcBef>
            </a:pPr>
          </a:p>
          <a:p>
            <a:pPr algn="l">
              <a:lnSpc>
                <a:spcPts val="3640"/>
              </a:lnSpc>
              <a:spcBef>
                <a:spcPct val="0"/>
              </a:spcBef>
            </a:pPr>
            <a:r>
              <a:rPr lang="en-US" sz="2600">
                <a:solidFill>
                  <a:srgbClr val="000000"/>
                </a:solidFill>
                <a:latin typeface="Canva Sans"/>
                <a:ea typeface="Canva Sans"/>
                <a:cs typeface="Canva Sans"/>
                <a:sym typeface="Canva Sans"/>
              </a:rPr>
              <a:t>Each child has an individual target book with a target board to enable them to take ownership for their own learning. The children and teachers will have the opportunity to showcase these targets through photocopy of work, post its; making it a working document which will show progress and be shared with parents at review meetings. When reviewing targets, we always have conversations with children around their progress and next steps and we actively encourage them to provide feedback.</a:t>
            </a:r>
          </a:p>
          <a:p>
            <a:pPr algn="l">
              <a:lnSpc>
                <a:spcPts val="4619"/>
              </a:lnSpc>
              <a:spcBef>
                <a:spcPct val="0"/>
              </a:spcBef>
            </a:pPr>
          </a:p>
          <a:p>
            <a:pPr algn="l">
              <a:lnSpc>
                <a:spcPts val="3220"/>
              </a:lnSpc>
              <a:spcBef>
                <a:spcPct val="0"/>
              </a:spcBef>
            </a:pPr>
          </a:p>
          <a:p>
            <a:pPr algn="l">
              <a:lnSpc>
                <a:spcPts val="4200"/>
              </a:lnSpc>
              <a:spcBef>
                <a:spcPct val="0"/>
              </a:spcBef>
            </a:pPr>
          </a:p>
          <a:p>
            <a:pPr algn="l">
              <a:lnSpc>
                <a:spcPts val="42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000" y="18800714"/>
            <a:ext cx="1686286" cy="2531011"/>
          </a:xfrm>
          <a:custGeom>
            <a:avLst/>
            <a:gdLst/>
            <a:ahLst/>
            <a:cxnLst/>
            <a:rect r="r" b="b" t="t" l="l"/>
            <a:pathLst>
              <a:path h="2531011" w="1686286">
                <a:moveTo>
                  <a:pt x="0" y="0"/>
                </a:moveTo>
                <a:lnTo>
                  <a:pt x="1686286" y="0"/>
                </a:lnTo>
                <a:lnTo>
                  <a:pt x="1686286" y="2531011"/>
                </a:lnTo>
                <a:lnTo>
                  <a:pt x="0" y="2531011"/>
                </a:lnTo>
                <a:lnTo>
                  <a:pt x="0" y="0"/>
                </a:lnTo>
                <a:close/>
              </a:path>
            </a:pathLst>
          </a:custGeom>
          <a:blipFill>
            <a:blip r:embed="rId2"/>
            <a:stretch>
              <a:fillRect l="0" t="0" r="0" b="0"/>
            </a:stretch>
          </a:blipFill>
        </p:spPr>
      </p:sp>
      <p:sp>
        <p:nvSpPr>
          <p:cNvPr name="Freeform 3" id="3"/>
          <p:cNvSpPr/>
          <p:nvPr/>
        </p:nvSpPr>
        <p:spPr>
          <a:xfrm flipH="false" flipV="false" rot="0">
            <a:off x="1916391" y="18664636"/>
            <a:ext cx="1912284" cy="2803168"/>
          </a:xfrm>
          <a:custGeom>
            <a:avLst/>
            <a:gdLst/>
            <a:ahLst/>
            <a:cxnLst/>
            <a:rect r="r" b="b" t="t" l="l"/>
            <a:pathLst>
              <a:path h="2803168" w="1912284">
                <a:moveTo>
                  <a:pt x="0" y="0"/>
                </a:moveTo>
                <a:lnTo>
                  <a:pt x="1912283" y="0"/>
                </a:lnTo>
                <a:lnTo>
                  <a:pt x="1912283" y="2803167"/>
                </a:lnTo>
                <a:lnTo>
                  <a:pt x="0" y="2803167"/>
                </a:lnTo>
                <a:lnTo>
                  <a:pt x="0" y="0"/>
                </a:lnTo>
                <a:close/>
              </a:path>
            </a:pathLst>
          </a:custGeom>
          <a:blipFill>
            <a:blip r:embed="rId3"/>
            <a:stretch>
              <a:fillRect l="0" t="0" r="0" b="-2392"/>
            </a:stretch>
          </a:blipFill>
        </p:spPr>
      </p:sp>
      <p:sp>
        <p:nvSpPr>
          <p:cNvPr name="Freeform 4" id="4"/>
          <p:cNvSpPr/>
          <p:nvPr/>
        </p:nvSpPr>
        <p:spPr>
          <a:xfrm flipH="false" flipV="false" rot="0">
            <a:off x="4130884" y="18718559"/>
            <a:ext cx="1848402" cy="2774337"/>
          </a:xfrm>
          <a:custGeom>
            <a:avLst/>
            <a:gdLst/>
            <a:ahLst/>
            <a:cxnLst/>
            <a:rect r="r" b="b" t="t" l="l"/>
            <a:pathLst>
              <a:path h="2774337" w="1848402">
                <a:moveTo>
                  <a:pt x="0" y="0"/>
                </a:moveTo>
                <a:lnTo>
                  <a:pt x="1848402" y="0"/>
                </a:lnTo>
                <a:lnTo>
                  <a:pt x="1848402" y="2774337"/>
                </a:lnTo>
                <a:lnTo>
                  <a:pt x="0" y="2774337"/>
                </a:lnTo>
                <a:lnTo>
                  <a:pt x="0" y="0"/>
                </a:lnTo>
                <a:close/>
              </a:path>
            </a:pathLst>
          </a:custGeom>
          <a:blipFill>
            <a:blip r:embed="rId4"/>
            <a:stretch>
              <a:fillRect l="0" t="0" r="0" b="0"/>
            </a:stretch>
          </a:blipFill>
        </p:spPr>
      </p:sp>
      <p:sp>
        <p:nvSpPr>
          <p:cNvPr name="Freeform 5" id="5"/>
          <p:cNvSpPr/>
          <p:nvPr/>
        </p:nvSpPr>
        <p:spPr>
          <a:xfrm flipH="false" flipV="false" rot="0">
            <a:off x="6281496" y="18536515"/>
            <a:ext cx="2022004" cy="2847485"/>
          </a:xfrm>
          <a:custGeom>
            <a:avLst/>
            <a:gdLst/>
            <a:ahLst/>
            <a:cxnLst/>
            <a:rect r="r" b="b" t="t" l="l"/>
            <a:pathLst>
              <a:path h="2847485" w="2022004">
                <a:moveTo>
                  <a:pt x="0" y="0"/>
                </a:moveTo>
                <a:lnTo>
                  <a:pt x="2022004" y="0"/>
                </a:lnTo>
                <a:lnTo>
                  <a:pt x="2022004" y="2847485"/>
                </a:lnTo>
                <a:lnTo>
                  <a:pt x="0" y="2847485"/>
                </a:lnTo>
                <a:lnTo>
                  <a:pt x="0" y="0"/>
                </a:lnTo>
                <a:close/>
              </a:path>
            </a:pathLst>
          </a:custGeom>
          <a:blipFill>
            <a:blip r:embed="rId5"/>
            <a:stretch>
              <a:fillRect l="0" t="0" r="0" b="-6581"/>
            </a:stretch>
          </a:blipFill>
        </p:spPr>
      </p:sp>
      <p:sp>
        <p:nvSpPr>
          <p:cNvPr name="Freeform 6" id="6"/>
          <p:cNvSpPr/>
          <p:nvPr/>
        </p:nvSpPr>
        <p:spPr>
          <a:xfrm flipH="false" flipV="false" rot="0">
            <a:off x="8303500" y="18522918"/>
            <a:ext cx="1906196" cy="2861082"/>
          </a:xfrm>
          <a:custGeom>
            <a:avLst/>
            <a:gdLst/>
            <a:ahLst/>
            <a:cxnLst/>
            <a:rect r="r" b="b" t="t" l="l"/>
            <a:pathLst>
              <a:path h="2861082" w="1906196">
                <a:moveTo>
                  <a:pt x="0" y="0"/>
                </a:moveTo>
                <a:lnTo>
                  <a:pt x="1906196" y="0"/>
                </a:lnTo>
                <a:lnTo>
                  <a:pt x="1906196" y="2861082"/>
                </a:lnTo>
                <a:lnTo>
                  <a:pt x="0" y="2861082"/>
                </a:lnTo>
                <a:lnTo>
                  <a:pt x="0" y="0"/>
                </a:lnTo>
                <a:close/>
              </a:path>
            </a:pathLst>
          </a:custGeom>
          <a:blipFill>
            <a:blip r:embed="rId6"/>
            <a:stretch>
              <a:fillRect l="0" t="0" r="0" b="0"/>
            </a:stretch>
          </a:blipFill>
        </p:spPr>
      </p:sp>
      <p:sp>
        <p:nvSpPr>
          <p:cNvPr name="Freeform 7" id="7"/>
          <p:cNvSpPr/>
          <p:nvPr/>
        </p:nvSpPr>
        <p:spPr>
          <a:xfrm flipH="false" flipV="false" rot="0">
            <a:off x="10209696" y="18522918"/>
            <a:ext cx="2109093" cy="3165618"/>
          </a:xfrm>
          <a:custGeom>
            <a:avLst/>
            <a:gdLst/>
            <a:ahLst/>
            <a:cxnLst/>
            <a:rect r="r" b="b" t="t" l="l"/>
            <a:pathLst>
              <a:path h="3165618" w="2109093">
                <a:moveTo>
                  <a:pt x="0" y="0"/>
                </a:moveTo>
                <a:lnTo>
                  <a:pt x="2109093" y="0"/>
                </a:lnTo>
                <a:lnTo>
                  <a:pt x="2109093" y="3165618"/>
                </a:lnTo>
                <a:lnTo>
                  <a:pt x="0" y="3165618"/>
                </a:lnTo>
                <a:lnTo>
                  <a:pt x="0" y="0"/>
                </a:lnTo>
                <a:close/>
              </a:path>
            </a:pathLst>
          </a:custGeom>
          <a:blipFill>
            <a:blip r:embed="rId7"/>
            <a:stretch>
              <a:fillRect l="0" t="0" r="0" b="0"/>
            </a:stretch>
          </a:blipFill>
        </p:spPr>
      </p:sp>
      <p:sp>
        <p:nvSpPr>
          <p:cNvPr name="Freeform 8" id="8"/>
          <p:cNvSpPr/>
          <p:nvPr/>
        </p:nvSpPr>
        <p:spPr>
          <a:xfrm flipH="false" flipV="false" rot="0">
            <a:off x="12553454" y="18370650"/>
            <a:ext cx="2109093" cy="3165618"/>
          </a:xfrm>
          <a:custGeom>
            <a:avLst/>
            <a:gdLst/>
            <a:ahLst/>
            <a:cxnLst/>
            <a:rect r="r" b="b" t="t" l="l"/>
            <a:pathLst>
              <a:path h="3165618" w="2109093">
                <a:moveTo>
                  <a:pt x="0" y="0"/>
                </a:moveTo>
                <a:lnTo>
                  <a:pt x="2109092" y="0"/>
                </a:lnTo>
                <a:lnTo>
                  <a:pt x="2109092" y="3165618"/>
                </a:lnTo>
                <a:lnTo>
                  <a:pt x="0" y="3165618"/>
                </a:lnTo>
                <a:lnTo>
                  <a:pt x="0" y="0"/>
                </a:lnTo>
                <a:close/>
              </a:path>
            </a:pathLst>
          </a:custGeom>
          <a:blipFill>
            <a:blip r:embed="rId8"/>
            <a:stretch>
              <a:fillRect l="0" t="0" r="0" b="0"/>
            </a:stretch>
          </a:blipFill>
        </p:spPr>
      </p:sp>
      <p:grpSp>
        <p:nvGrpSpPr>
          <p:cNvPr name="Group 9" id="9"/>
          <p:cNvGrpSpPr/>
          <p:nvPr/>
        </p:nvGrpSpPr>
        <p:grpSpPr>
          <a:xfrm rot="0">
            <a:off x="108000" y="244079"/>
            <a:ext cx="14904000" cy="18556636"/>
            <a:chOff x="0" y="0"/>
            <a:chExt cx="2670629" cy="3325140"/>
          </a:xfrm>
        </p:grpSpPr>
        <p:sp>
          <p:nvSpPr>
            <p:cNvPr name="Freeform 10" id="10"/>
            <p:cNvSpPr/>
            <p:nvPr/>
          </p:nvSpPr>
          <p:spPr>
            <a:xfrm flipH="false" flipV="false" rot="0">
              <a:off x="0" y="0"/>
              <a:ext cx="2670629" cy="3325140"/>
            </a:xfrm>
            <a:custGeom>
              <a:avLst/>
              <a:gdLst/>
              <a:ahLst/>
              <a:cxnLst/>
              <a:rect r="r" b="b" t="t" l="l"/>
              <a:pathLst>
                <a:path h="3325140" w="2670629">
                  <a:moveTo>
                    <a:pt x="0" y="0"/>
                  </a:moveTo>
                  <a:lnTo>
                    <a:pt x="2670629" y="0"/>
                  </a:lnTo>
                  <a:lnTo>
                    <a:pt x="2670629" y="3325140"/>
                  </a:lnTo>
                  <a:lnTo>
                    <a:pt x="0" y="3325140"/>
                  </a:lnTo>
                  <a:close/>
                </a:path>
              </a:pathLst>
            </a:custGeom>
            <a:solidFill>
              <a:srgbClr val="C2F6FF"/>
            </a:solidFill>
          </p:spPr>
        </p:sp>
        <p:sp>
          <p:nvSpPr>
            <p:cNvPr name="TextBox 11" id="11"/>
            <p:cNvSpPr txBox="true"/>
            <p:nvPr/>
          </p:nvSpPr>
          <p:spPr>
            <a:xfrm>
              <a:off x="0" y="-57150"/>
              <a:ext cx="2670629" cy="3382290"/>
            </a:xfrm>
            <a:prstGeom prst="rect">
              <a:avLst/>
            </a:prstGeom>
          </p:spPr>
          <p:txBody>
            <a:bodyPr anchor="ctr" rtlCol="false" tIns="50800" lIns="50800" bIns="50800" rIns="50800"/>
            <a:lstStyle/>
            <a:p>
              <a:pPr algn="ctr">
                <a:lnSpc>
                  <a:spcPts val="4060"/>
                </a:lnSpc>
                <a:spcBef>
                  <a:spcPct val="0"/>
                </a:spcBef>
              </a:pPr>
            </a:p>
          </p:txBody>
        </p:sp>
      </p:grpSp>
      <p:sp>
        <p:nvSpPr>
          <p:cNvPr name="TextBox 12" id="12"/>
          <p:cNvSpPr txBox="true"/>
          <p:nvPr/>
        </p:nvSpPr>
        <p:spPr>
          <a:xfrm rot="0">
            <a:off x="258490" y="484448"/>
            <a:ext cx="14068016" cy="16808004"/>
          </a:xfrm>
          <a:prstGeom prst="rect">
            <a:avLst/>
          </a:prstGeom>
        </p:spPr>
        <p:txBody>
          <a:bodyPr anchor="t" rtlCol="false" tIns="0" lIns="0" bIns="0" rIns="0">
            <a:spAutoFit/>
          </a:bodyPr>
          <a:lstStyle/>
          <a:p>
            <a:pPr algn="l">
              <a:lnSpc>
                <a:spcPts val="5624"/>
              </a:lnSpc>
            </a:pPr>
            <a:r>
              <a:rPr lang="en-US" sz="4017">
                <a:solidFill>
                  <a:srgbClr val="004AAD"/>
                </a:solidFill>
                <a:latin typeface="Bryndan Write"/>
                <a:ea typeface="Bryndan Write"/>
                <a:cs typeface="Bryndan Write"/>
                <a:sym typeface="Bryndan Write"/>
              </a:rPr>
              <a:t>5. What school policies do we have?</a:t>
            </a:r>
          </a:p>
          <a:p>
            <a:pPr algn="ctr">
              <a:lnSpc>
                <a:spcPts val="4084"/>
              </a:lnSpc>
            </a:pPr>
          </a:p>
          <a:p>
            <a:pPr algn="l">
              <a:lnSpc>
                <a:spcPts val="3664"/>
              </a:lnSpc>
            </a:pPr>
            <a:r>
              <a:rPr lang="en-US" sz="2617">
                <a:solidFill>
                  <a:srgbClr val="000000"/>
                </a:solidFill>
                <a:latin typeface="Canva Sans"/>
                <a:ea typeface="Canva Sans"/>
                <a:cs typeface="Canva Sans"/>
                <a:sym typeface="Canva Sans"/>
              </a:rPr>
              <a:t>The school has a policy for Special Educational Needs and Disabilities which explains how we identify pupils with SEND and what procedures we have in place. This can be found on our within the SEND website. </a:t>
            </a:r>
          </a:p>
          <a:p>
            <a:pPr algn="l">
              <a:lnSpc>
                <a:spcPts val="3664"/>
              </a:lnSpc>
            </a:pPr>
            <a:r>
              <a:rPr lang="en-US" sz="2617">
                <a:solidFill>
                  <a:srgbClr val="000000"/>
                </a:solidFill>
                <a:latin typeface="Canva Sans"/>
                <a:ea typeface="Canva Sans"/>
                <a:cs typeface="Canva Sans"/>
                <a:sym typeface="Canva Sans"/>
              </a:rPr>
              <a:t>Other policies that link to SEND, which can all be found on our website, are:</a:t>
            </a:r>
          </a:p>
          <a:p>
            <a:pPr algn="l">
              <a:lnSpc>
                <a:spcPts val="3664"/>
              </a:lnSpc>
            </a:pP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Accessibility policy and plan</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Anti-Bullying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Behaviour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Child protection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Equal opportunities Policy </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First Aid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Health and Safety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 Inclusion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Intimate care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 LAC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Medication and supporting pupils with medical needs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Off-site visit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Physical intervention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Privacy notice for pupils and their families</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PSHE and relationships, sex and health education policy</a:t>
            </a:r>
          </a:p>
          <a:p>
            <a:pPr algn="l" marL="565146" indent="-282573" lvl="1">
              <a:lnSpc>
                <a:spcPts val="3664"/>
              </a:lnSpc>
              <a:buFont typeface="Arial"/>
              <a:buChar char="•"/>
            </a:pPr>
            <a:r>
              <a:rPr lang="en-US" sz="2617">
                <a:solidFill>
                  <a:srgbClr val="000000"/>
                </a:solidFill>
                <a:latin typeface="Canva Sans"/>
                <a:ea typeface="Canva Sans"/>
                <a:cs typeface="Canva Sans"/>
                <a:sym typeface="Canva Sans"/>
              </a:rPr>
              <a:t>Suspension and exclusion policy</a:t>
            </a:r>
          </a:p>
          <a:p>
            <a:pPr algn="l">
              <a:lnSpc>
                <a:spcPts val="3664"/>
              </a:lnSpc>
            </a:pPr>
          </a:p>
          <a:p>
            <a:pPr algn="l">
              <a:lnSpc>
                <a:spcPts val="3664"/>
              </a:lnSpc>
            </a:pPr>
            <a:r>
              <a:rPr lang="en-US" sz="2617">
                <a:solidFill>
                  <a:srgbClr val="000000"/>
                </a:solidFill>
                <a:latin typeface="Canva Sans"/>
                <a:ea typeface="Canva Sans"/>
                <a:cs typeface="Canva Sans"/>
                <a:sym typeface="Canva Sans"/>
              </a:rPr>
              <a:t>The above policies, and all other policies we have as a school, can be fonnd following this link:</a:t>
            </a:r>
          </a:p>
          <a:p>
            <a:pPr algn="l">
              <a:lnSpc>
                <a:spcPts val="3664"/>
              </a:lnSpc>
            </a:pPr>
            <a:r>
              <a:rPr lang="en-US" sz="2617">
                <a:solidFill>
                  <a:srgbClr val="000000"/>
                </a:solidFill>
                <a:latin typeface="Canva Sans"/>
                <a:ea typeface="Canva Sans"/>
                <a:cs typeface="Canva Sans"/>
                <a:sym typeface="Canva Sans"/>
              </a:rPr>
              <a:t>https://www.belton.leics.sch.uk/other_policies</a:t>
            </a:r>
          </a:p>
          <a:p>
            <a:pPr algn="l">
              <a:lnSpc>
                <a:spcPts val="3664"/>
              </a:lnSpc>
            </a:pPr>
          </a:p>
          <a:p>
            <a:pPr algn="ctr">
              <a:lnSpc>
                <a:spcPts val="4084"/>
              </a:lnSpc>
            </a:pPr>
          </a:p>
          <a:p>
            <a:pPr algn="l">
              <a:lnSpc>
                <a:spcPts val="8424"/>
              </a:lnSpc>
            </a:pPr>
          </a:p>
          <a:p>
            <a:pPr algn="ctr">
              <a:lnSpc>
                <a:spcPts val="8424"/>
              </a:lnSpc>
            </a:pPr>
          </a:p>
          <a:p>
            <a:pPr algn="ctr">
              <a:lnSpc>
                <a:spcPts val="8424"/>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DAGzPIhdqG8</dc:identifier>
  <dcterms:modified xsi:type="dcterms:W3CDTF">2011-08-01T06:04:30Z</dcterms:modified>
  <cp:revision>1</cp:revision>
  <dc:title>SEND information report</dc:title>
</cp:coreProperties>
</file>