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3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03A"/>
    <a:srgbClr val="807E80"/>
    <a:srgbClr val="E7EDF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11" d="100"/>
          <a:sy n="111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85;p1">
            <a:extLst>
              <a:ext uri="{FF2B5EF4-FFF2-40B4-BE49-F238E27FC236}">
                <a16:creationId xmlns:a16="http://schemas.microsoft.com/office/drawing/2014/main" id="{08C3A968-F252-BE0A-569A-F4D28439CE29}"/>
              </a:ext>
            </a:extLst>
          </p:cNvPr>
          <p:cNvCxnSpPr/>
          <p:nvPr/>
        </p:nvCxnSpPr>
        <p:spPr>
          <a:xfrm>
            <a:off x="113463" y="854706"/>
            <a:ext cx="9679070" cy="0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86;p1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C238B6D8-BFF2-86EF-9CA2-43FBB22F91DF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64" y="30905"/>
            <a:ext cx="8128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white and blue icon with a microscope&#10;&#10;AI-generated content may be incorrect.">
            <a:extLst>
              <a:ext uri="{FF2B5EF4-FFF2-40B4-BE49-F238E27FC236}">
                <a16:creationId xmlns:a16="http://schemas.microsoft.com/office/drawing/2014/main" id="{F5286222-956A-5B3F-1EBB-E2219BAC3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5285" y="50825"/>
            <a:ext cx="897249" cy="77931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48CAD642-70B9-0428-3864-FF19BD65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18" y="156065"/>
            <a:ext cx="4308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130E3C"/>
                </a:solidFill>
                <a:latin typeface="Arial Rounded MT Bold" panose="020F0704030504030204" pitchFamily="34" charset="77"/>
              </a:rPr>
              <a:t>Year 1: Plants </a:t>
            </a:r>
          </a:p>
          <a:p>
            <a:pPr eaLnBrk="1" hangingPunct="1"/>
            <a:r>
              <a:rPr lang="en-GB" altLang="en-US" sz="1600" dirty="0">
                <a:solidFill>
                  <a:srgbClr val="130E3C"/>
                </a:solidFill>
                <a:latin typeface="Arial Rounded MT Bold" panose="020F0704030504030204" pitchFamily="34" charset="77"/>
              </a:rPr>
              <a:t>Knowledge Organiser  </a:t>
            </a:r>
            <a:endParaRPr lang="en-US" altLang="en-US" sz="1600" dirty="0">
              <a:solidFill>
                <a:srgbClr val="130E3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27341-D046-A3F7-7F61-D3F4225CDCE6}"/>
              </a:ext>
            </a:extLst>
          </p:cNvPr>
          <p:cNvSpPr txBox="1"/>
          <p:nvPr/>
        </p:nvSpPr>
        <p:spPr>
          <a:xfrm>
            <a:off x="897285" y="1334936"/>
            <a:ext cx="17345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1. Understand that seeds grow into plants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0638C-A5F9-AF26-74B9-31AAE4AC97FB}"/>
              </a:ext>
            </a:extLst>
          </p:cNvPr>
          <p:cNvSpPr txBox="1"/>
          <p:nvPr/>
        </p:nvSpPr>
        <p:spPr>
          <a:xfrm>
            <a:off x="922115" y="3014033"/>
            <a:ext cx="17345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3. Identify common wild plants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5F7E6-2731-B4E8-5463-3C9E36835235}"/>
              </a:ext>
            </a:extLst>
          </p:cNvPr>
          <p:cNvSpPr txBox="1"/>
          <p:nvPr/>
        </p:nvSpPr>
        <p:spPr>
          <a:xfrm>
            <a:off x="922115" y="3876187"/>
            <a:ext cx="173455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4. Know the difference between deciduous and evergreen trees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3ED94-3148-F411-5735-0F9F2A93BE17}"/>
              </a:ext>
            </a:extLst>
          </p:cNvPr>
          <p:cNvSpPr txBox="1"/>
          <p:nvPr/>
        </p:nvSpPr>
        <p:spPr>
          <a:xfrm>
            <a:off x="922115" y="4809867"/>
            <a:ext cx="173455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5. Know that fruit trees and vegetables are varieties of plants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EA645-73E1-12DF-DB93-807C67230DDC}"/>
              </a:ext>
            </a:extLst>
          </p:cNvPr>
          <p:cNvSpPr txBox="1"/>
          <p:nvPr/>
        </p:nvSpPr>
        <p:spPr>
          <a:xfrm>
            <a:off x="922114" y="5820649"/>
            <a:ext cx="17345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6. Explain how plants change over time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FF1B6C8-975C-6B9B-DF0D-F4EF59009686}"/>
              </a:ext>
            </a:extLst>
          </p:cNvPr>
          <p:cNvSpPr/>
          <p:nvPr/>
        </p:nvSpPr>
        <p:spPr>
          <a:xfrm>
            <a:off x="113467" y="1235774"/>
            <a:ext cx="2658781" cy="753843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0DC483D-4932-793D-B47B-7DF6F9AC2B31}"/>
              </a:ext>
            </a:extLst>
          </p:cNvPr>
          <p:cNvSpPr/>
          <p:nvPr/>
        </p:nvSpPr>
        <p:spPr>
          <a:xfrm>
            <a:off x="113466" y="2047913"/>
            <a:ext cx="2658781" cy="82064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0EEE539-B71F-D736-2E54-B8637FF00309}"/>
              </a:ext>
            </a:extLst>
          </p:cNvPr>
          <p:cNvSpPr/>
          <p:nvPr/>
        </p:nvSpPr>
        <p:spPr>
          <a:xfrm>
            <a:off x="113465" y="2918969"/>
            <a:ext cx="2658781" cy="818842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E37AC4D-72F0-AEA3-C710-FCD2A88102D1}"/>
              </a:ext>
            </a:extLst>
          </p:cNvPr>
          <p:cNvSpPr/>
          <p:nvPr/>
        </p:nvSpPr>
        <p:spPr>
          <a:xfrm>
            <a:off x="113464" y="3822650"/>
            <a:ext cx="2658781" cy="844511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093837-A65C-3D51-F0CA-30ADFF7E0C82}"/>
              </a:ext>
            </a:extLst>
          </p:cNvPr>
          <p:cNvSpPr/>
          <p:nvPr/>
        </p:nvSpPr>
        <p:spPr>
          <a:xfrm>
            <a:off x="113463" y="4769779"/>
            <a:ext cx="2658781" cy="818841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23833E3-2A5D-DD06-54AF-1B308026DFEF}"/>
              </a:ext>
            </a:extLst>
          </p:cNvPr>
          <p:cNvSpPr/>
          <p:nvPr/>
        </p:nvSpPr>
        <p:spPr>
          <a:xfrm>
            <a:off x="124426" y="5725293"/>
            <a:ext cx="2658781" cy="785089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Google Shape;88;p1">
            <a:extLst>
              <a:ext uri="{FF2B5EF4-FFF2-40B4-BE49-F238E27FC236}">
                <a16:creationId xmlns:a16="http://schemas.microsoft.com/office/drawing/2014/main" id="{5F0D88C1-2F8F-C83B-7B5F-49FCCF0C3098}"/>
              </a:ext>
            </a:extLst>
          </p:cNvPr>
          <p:cNvCxnSpPr/>
          <p:nvPr/>
        </p:nvCxnSpPr>
        <p:spPr>
          <a:xfrm>
            <a:off x="113463" y="6647790"/>
            <a:ext cx="9679070" cy="0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89;p1">
            <a:extLst>
              <a:ext uri="{FF2B5EF4-FFF2-40B4-BE49-F238E27FC236}">
                <a16:creationId xmlns:a16="http://schemas.microsoft.com/office/drawing/2014/main" id="{C6731C16-9B75-1FCC-D31E-C4430B3B9AF6}"/>
              </a:ext>
            </a:extLst>
          </p:cNvPr>
          <p:cNvSpPr txBox="1"/>
          <p:nvPr/>
        </p:nvSpPr>
        <p:spPr>
          <a:xfrm>
            <a:off x="6738344" y="6642556"/>
            <a:ext cx="30541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2025 All Rights Reserved</a:t>
            </a:r>
            <a:endParaRPr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8CCADC-9B6B-12E7-4802-C02592645DA2}"/>
              </a:ext>
            </a:extLst>
          </p:cNvPr>
          <p:cNvSpPr/>
          <p:nvPr/>
        </p:nvSpPr>
        <p:spPr>
          <a:xfrm>
            <a:off x="2924008" y="983027"/>
            <a:ext cx="6849408" cy="2575358"/>
          </a:xfrm>
          <a:prstGeom prst="roundRect">
            <a:avLst>
              <a:gd name="adj" fmla="val 1152"/>
            </a:avLst>
          </a:prstGeom>
          <a:noFill/>
          <a:ln w="28575">
            <a:solidFill>
              <a:srgbClr val="121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12103A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5DD2A5B-CB6D-20B8-BFF7-E473DA84B954}"/>
              </a:ext>
            </a:extLst>
          </p:cNvPr>
          <p:cNvSpPr/>
          <p:nvPr/>
        </p:nvSpPr>
        <p:spPr>
          <a:xfrm>
            <a:off x="6564702" y="3649891"/>
            <a:ext cx="3227830" cy="2614381"/>
          </a:xfrm>
          <a:prstGeom prst="roundRect">
            <a:avLst>
              <a:gd name="adj" fmla="val 995"/>
            </a:avLst>
          </a:prstGeom>
          <a:noFill/>
          <a:ln w="28575">
            <a:solidFill>
              <a:srgbClr val="121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103A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FD608A-1074-0674-F459-C6E7A9FAC3F0}"/>
              </a:ext>
            </a:extLst>
          </p:cNvPr>
          <p:cNvSpPr txBox="1"/>
          <p:nvPr/>
        </p:nvSpPr>
        <p:spPr>
          <a:xfrm>
            <a:off x="7425847" y="3639810"/>
            <a:ext cx="150554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2103A"/>
                </a:solidFill>
                <a:latin typeface="Arial Rounded MT Bold" panose="020F0704030504030204" pitchFamily="34" charset="77"/>
              </a:rPr>
              <a:t>Structure of a plant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CBC4D06-7804-9C9B-EEB3-2D0C271E97B1}"/>
              </a:ext>
            </a:extLst>
          </p:cNvPr>
          <p:cNvSpPr/>
          <p:nvPr/>
        </p:nvSpPr>
        <p:spPr>
          <a:xfrm>
            <a:off x="2924007" y="3649891"/>
            <a:ext cx="3227831" cy="2614381"/>
          </a:xfrm>
          <a:prstGeom prst="roundRect">
            <a:avLst>
              <a:gd name="adj" fmla="val 2646"/>
            </a:avLst>
          </a:prstGeom>
          <a:noFill/>
          <a:ln w="28575">
            <a:solidFill>
              <a:srgbClr val="121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103A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BBA24E-061C-EC6F-E2D5-3C7B63B819DF}"/>
              </a:ext>
            </a:extLst>
          </p:cNvPr>
          <p:cNvSpPr txBox="1"/>
          <p:nvPr/>
        </p:nvSpPr>
        <p:spPr>
          <a:xfrm>
            <a:off x="3895078" y="3663115"/>
            <a:ext cx="143981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2103A"/>
                </a:solidFill>
                <a:latin typeface="Arial Rounded MT Bold" panose="020F0704030504030204" pitchFamily="34" charset="77"/>
              </a:rPr>
              <a:t>Structure of a tree</a:t>
            </a:r>
          </a:p>
        </p:txBody>
      </p:sp>
      <p:sp>
        <p:nvSpPr>
          <p:cNvPr id="14" name="Google Shape;89;p1">
            <a:extLst>
              <a:ext uri="{FF2B5EF4-FFF2-40B4-BE49-F238E27FC236}">
                <a16:creationId xmlns:a16="http://schemas.microsoft.com/office/drawing/2014/main" id="{23181517-DD30-B61C-3567-FEDD81E974F3}"/>
              </a:ext>
            </a:extLst>
          </p:cNvPr>
          <p:cNvSpPr/>
          <p:nvPr/>
        </p:nvSpPr>
        <p:spPr>
          <a:xfrm>
            <a:off x="125064" y="975868"/>
            <a:ext cx="2639201" cy="215295"/>
          </a:xfrm>
          <a:prstGeom prst="roundRect">
            <a:avLst>
              <a:gd name="adj" fmla="val 16667"/>
            </a:avLst>
          </a:prstGeom>
          <a:solidFill>
            <a:srgbClr val="14103A"/>
          </a:solidFill>
          <a:ln w="12700" cap="flat" cmpd="sng">
            <a:solidFill>
              <a:srgbClr val="1410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Lesson Sequence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Google Shape;108;p1">
            <a:extLst>
              <a:ext uri="{FF2B5EF4-FFF2-40B4-BE49-F238E27FC236}">
                <a16:creationId xmlns:a16="http://schemas.microsoft.com/office/drawing/2014/main" id="{50F9BB10-44F8-EB3A-A0AD-3956C3828CC7}"/>
              </a:ext>
            </a:extLst>
          </p:cNvPr>
          <p:cNvSpPr txBox="1"/>
          <p:nvPr/>
        </p:nvSpPr>
        <p:spPr>
          <a:xfrm>
            <a:off x="4496691" y="606321"/>
            <a:ext cx="62832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13113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Careers connected to this unit: botanist, farmer, florist, gardener</a:t>
            </a:r>
            <a:endParaRPr dirty="0">
              <a:solidFill>
                <a:srgbClr val="13113A"/>
              </a:solidFill>
            </a:endParaRPr>
          </a:p>
        </p:txBody>
      </p:sp>
      <p:pic>
        <p:nvPicPr>
          <p:cNvPr id="3" name="Picture 2" descr="A sprout growing from the ground&#10;&#10;AI-generated content may be incorrect.">
            <a:extLst>
              <a:ext uri="{FF2B5EF4-FFF2-40B4-BE49-F238E27FC236}">
                <a16:creationId xmlns:a16="http://schemas.microsoft.com/office/drawing/2014/main" id="{C6B2377A-798F-1BBB-BFB4-D597DF1EE2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645" y="1313747"/>
            <a:ext cx="661485" cy="599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A tree with many branches&#10;&#10;AI-generated content may be incorrect.">
            <a:extLst>
              <a:ext uri="{FF2B5EF4-FFF2-40B4-BE49-F238E27FC236}">
                <a16:creationId xmlns:a16="http://schemas.microsoft.com/office/drawing/2014/main" id="{05CE8637-4E2D-4CD7-430F-FBEA1C920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171" y="2145254"/>
            <a:ext cx="694434" cy="61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 descr="A butterfly flying over a field of daisies&#10;&#10;AI-generated content may be incorrect.">
            <a:extLst>
              <a:ext uri="{FF2B5EF4-FFF2-40B4-BE49-F238E27FC236}">
                <a16:creationId xmlns:a16="http://schemas.microsoft.com/office/drawing/2014/main" id="{A41C74D7-CD78-9694-E327-DA686BABA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120" y="2985841"/>
            <a:ext cx="664309" cy="59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 descr="A aerial view of a forest&#10;&#10;AI-generated content may be incorrect.">
            <a:extLst>
              <a:ext uri="{FF2B5EF4-FFF2-40B4-BE49-F238E27FC236}">
                <a16:creationId xmlns:a16="http://schemas.microsoft.com/office/drawing/2014/main" id="{637A7F96-89AF-2F0A-135C-9F911A7A5C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171" y="3907120"/>
            <a:ext cx="697758" cy="63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 descr="A cherry tree with red berries&#10;&#10;AI-generated content may be incorrect.">
            <a:extLst>
              <a:ext uri="{FF2B5EF4-FFF2-40B4-BE49-F238E27FC236}">
                <a16:creationId xmlns:a16="http://schemas.microsoft.com/office/drawing/2014/main" id="{1F5F4230-4D89-A6A1-B326-6274F02898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0"/>
          <a:stretch>
            <a:fillRect/>
          </a:stretch>
        </p:blipFill>
        <p:spPr>
          <a:xfrm>
            <a:off x="193646" y="4833372"/>
            <a:ext cx="681284" cy="65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 descr="A close-up of a plant&#10;&#10;AI-generated content may be incorrect.">
            <a:extLst>
              <a:ext uri="{FF2B5EF4-FFF2-40B4-BE49-F238E27FC236}">
                <a16:creationId xmlns:a16="http://schemas.microsoft.com/office/drawing/2014/main" id="{91A8D23A-D6D0-0F15-855F-592EC3FE45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171" y="5812861"/>
            <a:ext cx="729627" cy="62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5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4049439F-5F05-9A87-3D71-B2616C0129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600" y="1392077"/>
            <a:ext cx="1119402" cy="114670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9A40944-99F3-9E0B-B4E7-288F53B4C992}"/>
              </a:ext>
            </a:extLst>
          </p:cNvPr>
          <p:cNvSpPr txBox="1"/>
          <p:nvPr/>
        </p:nvSpPr>
        <p:spPr>
          <a:xfrm>
            <a:off x="2868901" y="2793076"/>
            <a:ext cx="1428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deciduous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trees that drop their leaves every year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57" name="Picture 56" descr="A picture containing tree, sky, plant, conifer&#10;&#10;Description automatically generated">
            <a:extLst>
              <a:ext uri="{FF2B5EF4-FFF2-40B4-BE49-F238E27FC236}">
                <a16:creationId xmlns:a16="http://schemas.microsoft.com/office/drawing/2014/main" id="{F3FC776E-DC58-D42F-18E6-0460C0402DC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432" y="1366832"/>
            <a:ext cx="929022" cy="120194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C17E728-BEE2-5F2D-01DD-3840949DF05F}"/>
              </a:ext>
            </a:extLst>
          </p:cNvPr>
          <p:cNvSpPr txBox="1"/>
          <p:nvPr/>
        </p:nvSpPr>
        <p:spPr>
          <a:xfrm>
            <a:off x="4206314" y="2788944"/>
            <a:ext cx="13381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evergreen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 </a:t>
            </a:r>
          </a:p>
          <a:p>
            <a:pPr algn="ctr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trees that keep their leaves all year round</a:t>
            </a:r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C4C2BF-2A05-D1D8-E294-404184A867D8}"/>
              </a:ext>
            </a:extLst>
          </p:cNvPr>
          <p:cNvCxnSpPr>
            <a:cxnSpLocks/>
          </p:cNvCxnSpPr>
          <p:nvPr/>
        </p:nvCxnSpPr>
        <p:spPr>
          <a:xfrm>
            <a:off x="5461381" y="983027"/>
            <a:ext cx="0" cy="2575358"/>
          </a:xfrm>
          <a:prstGeom prst="line">
            <a:avLst/>
          </a:prstGeom>
          <a:ln w="28575">
            <a:solidFill>
              <a:srgbClr val="121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2C6564B-21B4-AAA3-9A3D-310B1AA67AC0}"/>
              </a:ext>
            </a:extLst>
          </p:cNvPr>
          <p:cNvSpPr txBox="1"/>
          <p:nvPr/>
        </p:nvSpPr>
        <p:spPr>
          <a:xfrm>
            <a:off x="3614652" y="1045056"/>
            <a:ext cx="115608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2103A"/>
                </a:solidFill>
                <a:latin typeface="Arial Rounded MT Bold" panose="020F0704030504030204" pitchFamily="34" charset="77"/>
              </a:rPr>
              <a:t>Types of trees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5D291D-CB40-5790-2438-64B13A9F2308}"/>
              </a:ext>
            </a:extLst>
          </p:cNvPr>
          <p:cNvSpPr txBox="1"/>
          <p:nvPr/>
        </p:nvSpPr>
        <p:spPr>
          <a:xfrm>
            <a:off x="963197" y="2237151"/>
            <a:ext cx="17345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2113B"/>
                </a:solidFill>
                <a:latin typeface="Arial Rounded MT Bold" panose="020F0704030504030204" pitchFamily="34" charset="77"/>
              </a:rPr>
              <a:t>2. Identify the basic parts of a plant</a:t>
            </a:r>
            <a:endParaRPr lang="en-US" sz="1050" dirty="0">
              <a:solidFill>
                <a:srgbClr val="12113B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782953-8162-A450-5C14-C00F8A6CB722}"/>
              </a:ext>
            </a:extLst>
          </p:cNvPr>
          <p:cNvCxnSpPr>
            <a:cxnSpLocks/>
          </p:cNvCxnSpPr>
          <p:nvPr/>
        </p:nvCxnSpPr>
        <p:spPr>
          <a:xfrm>
            <a:off x="7638338" y="983027"/>
            <a:ext cx="0" cy="2575358"/>
          </a:xfrm>
          <a:prstGeom prst="line">
            <a:avLst/>
          </a:prstGeom>
          <a:ln w="28575">
            <a:solidFill>
              <a:srgbClr val="121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EC44481-2ACE-5EC3-E4D2-F75F5F9B811C}"/>
              </a:ext>
            </a:extLst>
          </p:cNvPr>
          <p:cNvSpPr txBox="1"/>
          <p:nvPr/>
        </p:nvSpPr>
        <p:spPr>
          <a:xfrm>
            <a:off x="6054371" y="1045056"/>
            <a:ext cx="99097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2103A"/>
                </a:solidFill>
                <a:latin typeface="Arial Rounded MT Bold" panose="020F0704030504030204" pitchFamily="34" charset="77"/>
              </a:rPr>
              <a:t>Wildflowers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B01629-12FB-377C-B519-30E98D323E2D}"/>
              </a:ext>
            </a:extLst>
          </p:cNvPr>
          <p:cNvSpPr txBox="1"/>
          <p:nvPr/>
        </p:nvSpPr>
        <p:spPr>
          <a:xfrm>
            <a:off x="7788806" y="1050671"/>
            <a:ext cx="177644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12103A"/>
                </a:solidFill>
                <a:latin typeface="Arial Rounded MT Bold" panose="020F0704030504030204" pitchFamily="34" charset="77"/>
              </a:rPr>
              <a:t>Common garden plants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AEDBF8-F499-7429-2436-9FC9B55AE83B}"/>
              </a:ext>
            </a:extLst>
          </p:cNvPr>
          <p:cNvSpPr txBox="1"/>
          <p:nvPr/>
        </p:nvSpPr>
        <p:spPr>
          <a:xfrm>
            <a:off x="5428699" y="1276958"/>
            <a:ext cx="21769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flowers that are not planted by a person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21D82F0-AF14-9690-8CD6-94BF94336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4989" y="1662261"/>
            <a:ext cx="560480" cy="73791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71265E8-8B97-7C9D-A72D-1F61D2B61913}"/>
              </a:ext>
            </a:extLst>
          </p:cNvPr>
          <p:cNvSpPr txBox="1"/>
          <p:nvPr/>
        </p:nvSpPr>
        <p:spPr>
          <a:xfrm>
            <a:off x="5261517" y="2355692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buttercup</a:t>
            </a:r>
            <a:endParaRPr lang="en-GB" sz="900" b="0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65F602B-C4ED-5DFE-BFB3-F787A43DDA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4170" y="2557375"/>
            <a:ext cx="512823" cy="7243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9F60403-A24E-1CB9-87DD-AE4F7003EC17}"/>
              </a:ext>
            </a:extLst>
          </p:cNvPr>
          <p:cNvSpPr txBox="1"/>
          <p:nvPr/>
        </p:nvSpPr>
        <p:spPr>
          <a:xfrm>
            <a:off x="5298629" y="3266373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bluebell</a:t>
            </a:r>
            <a:endParaRPr lang="en-GB" sz="900" b="0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BC2F14-156B-AAA6-6EC5-724489108A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4191" y="1713079"/>
            <a:ext cx="560480" cy="6941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8F80418-0808-A144-F5EA-C6913753F967}"/>
              </a:ext>
            </a:extLst>
          </p:cNvPr>
          <p:cNvSpPr txBox="1"/>
          <p:nvPr/>
        </p:nvSpPr>
        <p:spPr>
          <a:xfrm>
            <a:off x="6255366" y="2361434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dandelion</a:t>
            </a:r>
            <a:endParaRPr lang="en-GB" sz="900" b="0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91951D4-49D8-D842-499F-ED2A3CFA6E3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4595"/>
          <a:stretch>
            <a:fillRect/>
          </a:stretch>
        </p:blipFill>
        <p:spPr>
          <a:xfrm>
            <a:off x="6669441" y="2577126"/>
            <a:ext cx="577609" cy="75607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1EC411C-69EA-72D9-4764-D45ADB2A39ED}"/>
              </a:ext>
            </a:extLst>
          </p:cNvPr>
          <p:cNvSpPr txBox="1"/>
          <p:nvPr/>
        </p:nvSpPr>
        <p:spPr>
          <a:xfrm>
            <a:off x="6311312" y="3263756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poppy</a:t>
            </a:r>
            <a:endParaRPr lang="en-GB" sz="900" b="0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7DD4ADB-15B4-C718-DF38-98609A558B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3451" y="1748058"/>
            <a:ext cx="375143" cy="64725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35A2B1E-FA65-2B18-FB8A-B02D046F1244}"/>
              </a:ext>
            </a:extLst>
          </p:cNvPr>
          <p:cNvSpPr txBox="1"/>
          <p:nvPr/>
        </p:nvSpPr>
        <p:spPr>
          <a:xfrm>
            <a:off x="7524562" y="2350396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rose</a:t>
            </a:r>
            <a:endParaRPr lang="en-GB" sz="800" b="1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2BFCD3-264B-8659-76BA-6028B1C7184C}"/>
              </a:ext>
            </a:extLst>
          </p:cNvPr>
          <p:cNvSpPr txBox="1"/>
          <p:nvPr/>
        </p:nvSpPr>
        <p:spPr>
          <a:xfrm>
            <a:off x="7580782" y="1273062"/>
            <a:ext cx="21769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a plant people grow and care for in their gardens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20A65B0-F311-F93A-5D72-35434A76C5F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14779"/>
          <a:stretch>
            <a:fillRect/>
          </a:stretch>
        </p:blipFill>
        <p:spPr>
          <a:xfrm>
            <a:off x="8890245" y="1661508"/>
            <a:ext cx="435565" cy="78535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6F16968-DF94-2ED4-0FDC-4A8426A94BDB}"/>
              </a:ext>
            </a:extLst>
          </p:cNvPr>
          <p:cNvSpPr txBox="1"/>
          <p:nvPr/>
        </p:nvSpPr>
        <p:spPr>
          <a:xfrm>
            <a:off x="8462733" y="2371451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sunflower</a:t>
            </a:r>
            <a:endParaRPr lang="en-GB" sz="800" b="1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0357FC0-694C-7612-5C52-9FC856ED1D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31890" y="2793076"/>
            <a:ext cx="1184265" cy="47139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1FE4846-2464-91A4-A9AF-29557BB8FFB9}"/>
              </a:ext>
            </a:extLst>
          </p:cNvPr>
          <p:cNvSpPr txBox="1"/>
          <p:nvPr/>
        </p:nvSpPr>
        <p:spPr>
          <a:xfrm>
            <a:off x="8012997" y="3271844"/>
            <a:ext cx="1338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carrot</a:t>
            </a:r>
          </a:p>
        </p:txBody>
      </p:sp>
      <p:pic>
        <p:nvPicPr>
          <p:cNvPr id="72" name="Picture 71" descr="A drawing of a tree&#10;&#10;Description automatically generated with low confidence">
            <a:extLst>
              <a:ext uri="{FF2B5EF4-FFF2-40B4-BE49-F238E27FC236}">
                <a16:creationId xmlns:a16="http://schemas.microsoft.com/office/drawing/2014/main" id="{DE029493-FBFD-7C3E-BED3-96EB02EB39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27236" y="3997632"/>
            <a:ext cx="1560351" cy="212758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476DE82-A92E-5C1E-EE56-20A3BEAF4FFF}"/>
              </a:ext>
            </a:extLst>
          </p:cNvPr>
          <p:cNvSpPr txBox="1"/>
          <p:nvPr/>
        </p:nvSpPr>
        <p:spPr>
          <a:xfrm>
            <a:off x="5366001" y="4032812"/>
            <a:ext cx="84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leaf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C906D10-C26A-4843-0A16-DD51526350B5}"/>
              </a:ext>
            </a:extLst>
          </p:cNvPr>
          <p:cNvCxnSpPr/>
          <p:nvPr/>
        </p:nvCxnSpPr>
        <p:spPr>
          <a:xfrm flipV="1">
            <a:off x="5231739" y="4244905"/>
            <a:ext cx="196960" cy="106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33B73B3-6AAF-D9B9-34EC-619303C68B71}"/>
              </a:ext>
            </a:extLst>
          </p:cNvPr>
          <p:cNvSpPr txBox="1"/>
          <p:nvPr/>
        </p:nvSpPr>
        <p:spPr>
          <a:xfrm>
            <a:off x="5354726" y="5935596"/>
            <a:ext cx="84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root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9509A4-0747-9617-0112-38CE70885935}"/>
              </a:ext>
            </a:extLst>
          </p:cNvPr>
          <p:cNvCxnSpPr/>
          <p:nvPr/>
        </p:nvCxnSpPr>
        <p:spPr>
          <a:xfrm>
            <a:off x="5037826" y="5812861"/>
            <a:ext cx="328175" cy="215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2206797-10B5-16EF-EA8A-B48E26014470}"/>
              </a:ext>
            </a:extLst>
          </p:cNvPr>
          <p:cNvCxnSpPr>
            <a:cxnSpLocks/>
          </p:cNvCxnSpPr>
          <p:nvPr/>
        </p:nvCxnSpPr>
        <p:spPr>
          <a:xfrm flipH="1" flipV="1">
            <a:off x="3743864" y="4222339"/>
            <a:ext cx="317311" cy="254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8C36011-F029-1748-F76B-D2B6FCC8BF8E}"/>
              </a:ext>
            </a:extLst>
          </p:cNvPr>
          <p:cNvSpPr txBox="1"/>
          <p:nvPr/>
        </p:nvSpPr>
        <p:spPr>
          <a:xfrm>
            <a:off x="3319596" y="3995467"/>
            <a:ext cx="84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branch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0678C6E-9DB0-CACD-31A5-DC56CD6B57A1}"/>
              </a:ext>
            </a:extLst>
          </p:cNvPr>
          <p:cNvSpPr txBox="1"/>
          <p:nvPr/>
        </p:nvSpPr>
        <p:spPr>
          <a:xfrm>
            <a:off x="3508151" y="5078669"/>
            <a:ext cx="84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trunk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9D5D49C-8784-B7AF-244F-BFDDBA8E5FBC}"/>
              </a:ext>
            </a:extLst>
          </p:cNvPr>
          <p:cNvCxnSpPr/>
          <p:nvPr/>
        </p:nvCxnSpPr>
        <p:spPr>
          <a:xfrm>
            <a:off x="4037600" y="5222626"/>
            <a:ext cx="5525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64C5861B-D822-F9B7-919C-BEB53C28C13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9357" r="12291"/>
          <a:stretch/>
        </p:blipFill>
        <p:spPr>
          <a:xfrm>
            <a:off x="7660254" y="3682378"/>
            <a:ext cx="1536070" cy="2632453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0DE17CB2-009E-FE3E-37E9-230DC6DA0DFF}"/>
              </a:ext>
            </a:extLst>
          </p:cNvPr>
          <p:cNvSpPr txBox="1"/>
          <p:nvPr/>
        </p:nvSpPr>
        <p:spPr>
          <a:xfrm>
            <a:off x="7042144" y="3933907"/>
            <a:ext cx="74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flower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BA11AB9-3EDE-FE91-D840-5C8DA5F6C0D1}"/>
              </a:ext>
            </a:extLst>
          </p:cNvPr>
          <p:cNvSpPr txBox="1"/>
          <p:nvPr/>
        </p:nvSpPr>
        <p:spPr>
          <a:xfrm>
            <a:off x="7172786" y="4485819"/>
            <a:ext cx="74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seed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C8C346-0053-F7D2-FD98-6705396358EA}"/>
              </a:ext>
            </a:extLst>
          </p:cNvPr>
          <p:cNvSpPr txBox="1"/>
          <p:nvPr/>
        </p:nvSpPr>
        <p:spPr>
          <a:xfrm>
            <a:off x="7247050" y="4875273"/>
            <a:ext cx="74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leaf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14FC32-B8A0-368D-FE49-C192BFC0D88B}"/>
              </a:ext>
            </a:extLst>
          </p:cNvPr>
          <p:cNvSpPr txBox="1"/>
          <p:nvPr/>
        </p:nvSpPr>
        <p:spPr>
          <a:xfrm>
            <a:off x="7172786" y="5102410"/>
            <a:ext cx="74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stem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72AF1EE-2A09-ED5D-48B8-E4F21764FE35}"/>
              </a:ext>
            </a:extLst>
          </p:cNvPr>
          <p:cNvSpPr txBox="1"/>
          <p:nvPr/>
        </p:nvSpPr>
        <p:spPr>
          <a:xfrm>
            <a:off x="7154300" y="5568634"/>
            <a:ext cx="74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12661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85;p1">
            <a:extLst>
              <a:ext uri="{FF2B5EF4-FFF2-40B4-BE49-F238E27FC236}">
                <a16:creationId xmlns:a16="http://schemas.microsoft.com/office/drawing/2014/main" id="{0A8D2A58-5464-9A57-E85C-05E2A8E61757}"/>
              </a:ext>
            </a:extLst>
          </p:cNvPr>
          <p:cNvCxnSpPr/>
          <p:nvPr/>
        </p:nvCxnSpPr>
        <p:spPr>
          <a:xfrm>
            <a:off x="113463" y="854706"/>
            <a:ext cx="9679070" cy="0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Google Shape;86;p1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2FBB6190-A38C-5D0F-60D2-5816EF68F7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64" y="30905"/>
            <a:ext cx="8128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white and blue icon with a microscope&#10;&#10;AI-generated content may be incorrect.">
            <a:extLst>
              <a:ext uri="{FF2B5EF4-FFF2-40B4-BE49-F238E27FC236}">
                <a16:creationId xmlns:a16="http://schemas.microsoft.com/office/drawing/2014/main" id="{5F952370-CADF-4617-9957-8ADE79AA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18" b="7727"/>
          <a:stretch>
            <a:fillRect/>
          </a:stretch>
        </p:blipFill>
        <p:spPr>
          <a:xfrm>
            <a:off x="8895285" y="50825"/>
            <a:ext cx="897249" cy="779310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B194A1E8-50C1-C9EA-7F77-91C3ECED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18" y="156065"/>
            <a:ext cx="4308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130E3C"/>
                </a:solidFill>
                <a:latin typeface="Arial Rounded MT Bold" panose="020F0704030504030204" pitchFamily="34" charset="77"/>
              </a:rPr>
              <a:t>Year 1: Plants </a:t>
            </a:r>
          </a:p>
          <a:p>
            <a:pPr eaLnBrk="1" hangingPunct="1"/>
            <a:r>
              <a:rPr lang="en-GB" altLang="en-US" sz="1600" dirty="0">
                <a:solidFill>
                  <a:srgbClr val="130E3C"/>
                </a:solidFill>
                <a:latin typeface="Arial Rounded MT Bold" panose="020F0704030504030204" pitchFamily="34" charset="77"/>
              </a:rPr>
              <a:t>Knowledge Organiser  </a:t>
            </a:r>
            <a:endParaRPr lang="en-US" altLang="en-US" sz="1600" dirty="0">
              <a:solidFill>
                <a:srgbClr val="130E3C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9" name="Google Shape;88;p1">
            <a:extLst>
              <a:ext uri="{FF2B5EF4-FFF2-40B4-BE49-F238E27FC236}">
                <a16:creationId xmlns:a16="http://schemas.microsoft.com/office/drawing/2014/main" id="{01F34D80-C9EB-B592-4D37-F33462B19B98}"/>
              </a:ext>
            </a:extLst>
          </p:cNvPr>
          <p:cNvCxnSpPr/>
          <p:nvPr/>
        </p:nvCxnSpPr>
        <p:spPr>
          <a:xfrm>
            <a:off x="113463" y="6647790"/>
            <a:ext cx="9679070" cy="0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6D10A09F-B7CB-BC2F-9B90-92B48C331CFC}"/>
              </a:ext>
            </a:extLst>
          </p:cNvPr>
          <p:cNvSpPr txBox="1"/>
          <p:nvPr/>
        </p:nvSpPr>
        <p:spPr>
          <a:xfrm>
            <a:off x="6738344" y="6642556"/>
            <a:ext cx="30541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2025 All Rights Reserved</a:t>
            </a:r>
            <a:endParaRPr dirty="0"/>
          </a:p>
        </p:txBody>
      </p:sp>
      <p:graphicFrame>
        <p:nvGraphicFramePr>
          <p:cNvPr id="12" name="Table 101">
            <a:extLst>
              <a:ext uri="{FF2B5EF4-FFF2-40B4-BE49-F238E27FC236}">
                <a16:creationId xmlns:a16="http://schemas.microsoft.com/office/drawing/2014/main" id="{2FC27B68-4573-F141-EA8A-3178DB00C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1533"/>
              </p:ext>
            </p:extLst>
          </p:nvPr>
        </p:nvGraphicFramePr>
        <p:xfrm>
          <a:off x="200982" y="1410681"/>
          <a:ext cx="9499829" cy="5074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332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730497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grow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kern="120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 get bigger and change over time</a:t>
                      </a:r>
                      <a:endParaRPr lang="en-GB" sz="1200" b="0" dirty="0">
                        <a:solidFill>
                          <a:srgbClr val="12103A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seasons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</a:rPr>
                        <a:t>changes in weather and temperature throughout the year.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63328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wild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</a:rPr>
                        <a:t>flowers that are not planted by a person but have spread their own seeds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flower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part of a plant that has petals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root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</a:rPr>
                        <a:t>part of a plant that grows underground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leaf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part of the plant that makes food for the plant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84513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stem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</a:rPr>
                        <a:t>part of the plant that supports the flower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9177"/>
                  </a:ext>
                </a:extLst>
              </a:tr>
              <a:tr h="63328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seed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</a:rPr>
                        <a:t>a small part of a plant that can grow into a new plant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369668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2103A"/>
                          </a:solidFill>
                          <a:latin typeface="Arial Rounded MT Bold" panose="020F0704030504030204" pitchFamily="34" charset="0"/>
                        </a:rPr>
                        <a:t>fruit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rgbClr val="12103A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part of a plant that has seeds and can be eaten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11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3945"/>
                  </a:ext>
                </a:extLst>
              </a:tr>
            </a:tbl>
          </a:graphicData>
        </a:graphic>
      </p:graphicFrame>
      <p:sp>
        <p:nvSpPr>
          <p:cNvPr id="2" name="Google Shape;158;p2">
            <a:extLst>
              <a:ext uri="{FF2B5EF4-FFF2-40B4-BE49-F238E27FC236}">
                <a16:creationId xmlns:a16="http://schemas.microsoft.com/office/drawing/2014/main" id="{065AEAAB-2E9D-8F82-B204-98CC5F14B9EF}"/>
              </a:ext>
            </a:extLst>
          </p:cNvPr>
          <p:cNvSpPr/>
          <p:nvPr/>
        </p:nvSpPr>
        <p:spPr>
          <a:xfrm>
            <a:off x="3389810" y="968587"/>
            <a:ext cx="3126377" cy="320871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14103A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9;p2">
            <a:extLst>
              <a:ext uri="{FF2B5EF4-FFF2-40B4-BE49-F238E27FC236}">
                <a16:creationId xmlns:a16="http://schemas.microsoft.com/office/drawing/2014/main" id="{D87AB1CE-6F7B-C897-5348-4178CA28131F}"/>
              </a:ext>
            </a:extLst>
          </p:cNvPr>
          <p:cNvSpPr txBox="1"/>
          <p:nvPr/>
        </p:nvSpPr>
        <p:spPr>
          <a:xfrm>
            <a:off x="4253778" y="989063"/>
            <a:ext cx="1566518" cy="307736"/>
          </a:xfrm>
          <a:prstGeom prst="rect">
            <a:avLst/>
          </a:prstGeom>
          <a:solidFill>
            <a:srgbClr val="1311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Rounded"/>
              <a:buNone/>
            </a:pPr>
            <a:r>
              <a:rPr lang="en-GB" sz="1400" b="1" i="0" u="none" strike="noStrike" cap="none" dirty="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Rocket Words</a:t>
            </a:r>
            <a:endParaRPr sz="1097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108;p1">
            <a:extLst>
              <a:ext uri="{FF2B5EF4-FFF2-40B4-BE49-F238E27FC236}">
                <a16:creationId xmlns:a16="http://schemas.microsoft.com/office/drawing/2014/main" id="{F8C600E3-8973-B49A-844F-752A7F7BAABC}"/>
              </a:ext>
            </a:extLst>
          </p:cNvPr>
          <p:cNvSpPr txBox="1"/>
          <p:nvPr/>
        </p:nvSpPr>
        <p:spPr>
          <a:xfrm>
            <a:off x="4496691" y="606321"/>
            <a:ext cx="62832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13113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Careers connected to this unit: botanist, farmer, florist, gardener</a:t>
            </a:r>
            <a:endParaRPr dirty="0">
              <a:solidFill>
                <a:srgbClr val="131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0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270</Words>
  <Application>Microsoft Office PowerPoint</Application>
  <PresentationFormat>A4 Paper (210x297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Clare Faulkner</cp:lastModifiedBy>
  <cp:revision>52</cp:revision>
  <dcterms:created xsi:type="dcterms:W3CDTF">2022-07-14T08:20:57Z</dcterms:created>
  <dcterms:modified xsi:type="dcterms:W3CDTF">2025-10-17T09:14:53Z</dcterms:modified>
</cp:coreProperties>
</file>